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15.tif" ContentType="image/gif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8" r:id="rId1"/>
  </p:sldMasterIdLst>
  <p:notesMasterIdLst>
    <p:notesMasterId r:id="rId83"/>
  </p:notesMasterIdLst>
  <p:sldIdLst>
    <p:sldId id="316" r:id="rId2"/>
    <p:sldId id="351" r:id="rId3"/>
    <p:sldId id="407" r:id="rId4"/>
    <p:sldId id="361" r:id="rId5"/>
    <p:sldId id="352" r:id="rId6"/>
    <p:sldId id="449" r:id="rId7"/>
    <p:sldId id="410" r:id="rId8"/>
    <p:sldId id="447" r:id="rId9"/>
    <p:sldId id="448" r:id="rId10"/>
    <p:sldId id="425" r:id="rId11"/>
    <p:sldId id="440" r:id="rId12"/>
    <p:sldId id="441" r:id="rId13"/>
    <p:sldId id="442" r:id="rId14"/>
    <p:sldId id="421" r:id="rId15"/>
    <p:sldId id="414" r:id="rId16"/>
    <p:sldId id="416" r:id="rId17"/>
    <p:sldId id="417" r:id="rId18"/>
    <p:sldId id="418" r:id="rId19"/>
    <p:sldId id="419" r:id="rId20"/>
    <p:sldId id="420" r:id="rId21"/>
    <p:sldId id="433" r:id="rId22"/>
    <p:sldId id="424" r:id="rId23"/>
    <p:sldId id="427" r:id="rId24"/>
    <p:sldId id="428" r:id="rId25"/>
    <p:sldId id="429" r:id="rId26"/>
    <p:sldId id="430" r:id="rId27"/>
    <p:sldId id="431" r:id="rId28"/>
    <p:sldId id="434" r:id="rId29"/>
    <p:sldId id="432" r:id="rId30"/>
    <p:sldId id="435" r:id="rId31"/>
    <p:sldId id="436" r:id="rId32"/>
    <p:sldId id="437" r:id="rId33"/>
    <p:sldId id="439" r:id="rId34"/>
    <p:sldId id="469" r:id="rId35"/>
    <p:sldId id="471" r:id="rId36"/>
    <p:sldId id="472" r:id="rId37"/>
    <p:sldId id="473" r:id="rId38"/>
    <p:sldId id="474" r:id="rId39"/>
    <p:sldId id="475" r:id="rId40"/>
    <p:sldId id="452" r:id="rId41"/>
    <p:sldId id="438" r:id="rId42"/>
    <p:sldId id="451" r:id="rId43"/>
    <p:sldId id="453" r:id="rId44"/>
    <p:sldId id="454" r:id="rId45"/>
    <p:sldId id="450" r:id="rId46"/>
    <p:sldId id="477" r:id="rId47"/>
    <p:sldId id="476" r:id="rId48"/>
    <p:sldId id="479" r:id="rId49"/>
    <p:sldId id="480" r:id="rId50"/>
    <p:sldId id="481" r:id="rId51"/>
    <p:sldId id="478" r:id="rId52"/>
    <p:sldId id="463" r:id="rId53"/>
    <p:sldId id="464" r:id="rId54"/>
    <p:sldId id="465" r:id="rId55"/>
    <p:sldId id="466" r:id="rId56"/>
    <p:sldId id="467" r:id="rId57"/>
    <p:sldId id="468" r:id="rId58"/>
    <p:sldId id="422" r:id="rId59"/>
    <p:sldId id="367" r:id="rId60"/>
    <p:sldId id="371" r:id="rId61"/>
    <p:sldId id="373" r:id="rId62"/>
    <p:sldId id="372" r:id="rId63"/>
    <p:sldId id="374" r:id="rId64"/>
    <p:sldId id="370" r:id="rId65"/>
    <p:sldId id="375" r:id="rId66"/>
    <p:sldId id="408" r:id="rId67"/>
    <p:sldId id="409" r:id="rId68"/>
    <p:sldId id="366" r:id="rId69"/>
    <p:sldId id="412" r:id="rId70"/>
    <p:sldId id="423" r:id="rId71"/>
    <p:sldId id="365" r:id="rId72"/>
    <p:sldId id="457" r:id="rId73"/>
    <p:sldId id="456" r:id="rId74"/>
    <p:sldId id="459" r:id="rId75"/>
    <p:sldId id="362" r:id="rId76"/>
    <p:sldId id="355" r:id="rId77"/>
    <p:sldId id="460" r:id="rId78"/>
    <p:sldId id="462" r:id="rId79"/>
    <p:sldId id="482" r:id="rId80"/>
    <p:sldId id="444" r:id="rId81"/>
    <p:sldId id="443" r:id="rId82"/>
  </p:sldIdLst>
  <p:sldSz cx="12192000" cy="6858000"/>
  <p:notesSz cx="6669088" cy="9926638"/>
  <p:defaultTextStyle>
    <a:lvl1pPr>
      <a:defRPr>
        <a:latin typeface="+mj-lt"/>
        <a:ea typeface="+mj-ea"/>
        <a:cs typeface="+mj-cs"/>
        <a:sym typeface="Helvetica"/>
      </a:defRPr>
    </a:lvl1pPr>
    <a:lvl2pPr>
      <a:defRPr>
        <a:latin typeface="+mj-lt"/>
        <a:ea typeface="+mj-ea"/>
        <a:cs typeface="+mj-cs"/>
        <a:sym typeface="Helvetica"/>
      </a:defRPr>
    </a:lvl2pPr>
    <a:lvl3pPr>
      <a:defRPr>
        <a:latin typeface="+mj-lt"/>
        <a:ea typeface="+mj-ea"/>
        <a:cs typeface="+mj-cs"/>
        <a:sym typeface="Helvetica"/>
      </a:defRPr>
    </a:lvl3pPr>
    <a:lvl4pPr>
      <a:defRPr>
        <a:latin typeface="+mj-lt"/>
        <a:ea typeface="+mj-ea"/>
        <a:cs typeface="+mj-cs"/>
        <a:sym typeface="Helvetica"/>
      </a:defRPr>
    </a:lvl4pPr>
    <a:lvl5pPr>
      <a:defRPr>
        <a:latin typeface="+mj-lt"/>
        <a:ea typeface="+mj-ea"/>
        <a:cs typeface="+mj-cs"/>
        <a:sym typeface="Helvetica"/>
      </a:defRPr>
    </a:lvl5pPr>
    <a:lvl6pPr>
      <a:defRPr>
        <a:latin typeface="+mj-lt"/>
        <a:ea typeface="+mj-ea"/>
        <a:cs typeface="+mj-cs"/>
        <a:sym typeface="Helvetica"/>
      </a:defRPr>
    </a:lvl6pPr>
    <a:lvl7pPr>
      <a:defRPr>
        <a:latin typeface="+mj-lt"/>
        <a:ea typeface="+mj-ea"/>
        <a:cs typeface="+mj-cs"/>
        <a:sym typeface="Helvetica"/>
      </a:defRPr>
    </a:lvl7pPr>
    <a:lvl8pPr>
      <a:defRPr>
        <a:latin typeface="+mj-lt"/>
        <a:ea typeface="+mj-ea"/>
        <a:cs typeface="+mj-cs"/>
        <a:sym typeface="Helvetica"/>
      </a:defRPr>
    </a:lvl8pPr>
    <a:lvl9pPr>
      <a:defRPr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phen Cross" initials="SC" lastIdx="1" clrIdx="0">
    <p:extLst>
      <p:ext uri="{19B8F6BF-5375-455C-9EA6-DF929625EA0E}">
        <p15:presenceInfo xmlns:p15="http://schemas.microsoft.com/office/powerpoint/2012/main" userId="S::sc13967@bristol.ac.uk::95050c75-c08e-47d3-9b9e-088bad4f7f7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2F37"/>
    <a:srgbClr val="FFFFFF"/>
    <a:srgbClr val="0000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EEE7283C-3CF3-47DC-8721-378D4A62B22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Row>
  </a:tblStyle>
  <a:tblStyle styleId="{CF821DB8-F4EB-4A41-A1BA-3FCAFE7338EE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33BA23B1-9221-436E-865A-0063620EA4FD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Row>
  </a:tblStyle>
  <a:tblStyle styleId="{2708684C-4D16-4618-839F-0558EEFCDFE6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80" autoAdjust="0"/>
    <p:restoredTop sz="88721" autoAdjust="0"/>
  </p:normalViewPr>
  <p:slideViewPr>
    <p:cSldViewPr snapToGrid="0">
      <p:cViewPr>
        <p:scale>
          <a:sx n="100" d="100"/>
          <a:sy n="100" d="100"/>
        </p:scale>
        <p:origin x="474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F:\Courses\MATLAB-course\Session%202%20-%20Matrices%20and%20image%20processing\Figures\Time%20to%20initialise%20matrix_tictoc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Resize</c:v>
          </c:tx>
          <c:spPr>
            <a:ln w="19050" cap="rnd">
              <a:solidFill>
                <a:schemeClr val="accent1"/>
              </a:solidFill>
              <a:prstDash val="sysDash"/>
              <a:round/>
            </a:ln>
            <a:effectLst/>
          </c:spPr>
          <c:marker>
            <c:symbol val="circle"/>
            <c:size val="8"/>
            <c:spPr>
              <a:solidFill>
                <a:schemeClr val="accent1"/>
              </a:solidFill>
              <a:ln w="12700">
                <a:solidFill>
                  <a:schemeClr val="accent1"/>
                </a:solidFill>
              </a:ln>
              <a:effectLst/>
            </c:spPr>
          </c:marker>
          <c:xVal>
            <c:numRef>
              <c:f>Sheet1!$B$2:$B$8</c:f>
              <c:numCache>
                <c:formatCode>0.0E+00</c:formatCode>
                <c:ptCount val="7"/>
                <c:pt idx="0">
                  <c:v>250000</c:v>
                </c:pt>
                <c:pt idx="1">
                  <c:v>1000000</c:v>
                </c:pt>
                <c:pt idx="2">
                  <c:v>2250000</c:v>
                </c:pt>
                <c:pt idx="3">
                  <c:v>4000000</c:v>
                </c:pt>
                <c:pt idx="4">
                  <c:v>6250000</c:v>
                </c:pt>
                <c:pt idx="5">
                  <c:v>9000000</c:v>
                </c:pt>
              </c:numCache>
            </c:numRef>
          </c:xVal>
          <c:yVal>
            <c:numRef>
              <c:f>Sheet1!$C$2:$C$8</c:f>
              <c:numCache>
                <c:formatCode>General</c:formatCode>
                <c:ptCount val="7"/>
                <c:pt idx="0">
                  <c:v>0.03</c:v>
                </c:pt>
                <c:pt idx="1">
                  <c:v>0.19</c:v>
                </c:pt>
                <c:pt idx="2">
                  <c:v>0.97</c:v>
                </c:pt>
                <c:pt idx="3">
                  <c:v>2.88</c:v>
                </c:pt>
                <c:pt idx="4">
                  <c:v>5.99</c:v>
                </c:pt>
                <c:pt idx="5">
                  <c:v>10.64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C31-45A4-9EC4-107CAFF6B39B}"/>
            </c:ext>
          </c:extLst>
        </c:ser>
        <c:ser>
          <c:idx val="1"/>
          <c:order val="1"/>
          <c:tx>
            <c:v>Zeros</c:v>
          </c:tx>
          <c:spPr>
            <a:ln w="25400" cap="rnd">
              <a:solidFill>
                <a:srgbClr val="BF2F37"/>
              </a:solidFill>
              <a:prstDash val="sysDash"/>
              <a:round/>
            </a:ln>
            <a:effectLst/>
          </c:spPr>
          <c:marker>
            <c:symbol val="triangle"/>
            <c:size val="8"/>
            <c:spPr>
              <a:solidFill>
                <a:schemeClr val="accent2"/>
              </a:solidFill>
              <a:ln w="12700">
                <a:solidFill>
                  <a:schemeClr val="accent2"/>
                </a:solidFill>
              </a:ln>
              <a:effectLst/>
            </c:spPr>
          </c:marker>
          <c:xVal>
            <c:numRef>
              <c:f>Sheet1!$B$2:$B$8</c:f>
              <c:numCache>
                <c:formatCode>0.0E+00</c:formatCode>
                <c:ptCount val="7"/>
                <c:pt idx="0">
                  <c:v>250000</c:v>
                </c:pt>
                <c:pt idx="1">
                  <c:v>1000000</c:v>
                </c:pt>
                <c:pt idx="2">
                  <c:v>2250000</c:v>
                </c:pt>
                <c:pt idx="3">
                  <c:v>4000000</c:v>
                </c:pt>
                <c:pt idx="4">
                  <c:v>6250000</c:v>
                </c:pt>
                <c:pt idx="5">
                  <c:v>9000000</c:v>
                </c:pt>
              </c:numCache>
            </c:numRef>
          </c:xVal>
          <c:yVal>
            <c:numRef>
              <c:f>Sheet1!$D$2:$D$8</c:f>
              <c:numCache>
                <c:formatCode>General</c:formatCode>
                <c:ptCount val="7"/>
                <c:pt idx="0">
                  <c:v>0.01</c:v>
                </c:pt>
                <c:pt idx="1">
                  <c:v>0.02</c:v>
                </c:pt>
                <c:pt idx="2">
                  <c:v>0.03</c:v>
                </c:pt>
                <c:pt idx="3">
                  <c:v>0.05</c:v>
                </c:pt>
                <c:pt idx="4">
                  <c:v>7.0000000000000007E-2</c:v>
                </c:pt>
                <c:pt idx="5">
                  <c:v>0.11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C31-45A4-9EC4-107CAFF6B3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5110008"/>
        <c:axId val="401020184"/>
      </c:scatterChart>
      <c:valAx>
        <c:axId val="3951100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b="1"/>
                  <a:t>Number of pixels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E+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1020184"/>
        <c:crosses val="autoZero"/>
        <c:crossBetween val="midCat"/>
      </c:valAx>
      <c:valAx>
        <c:axId val="401020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Time to process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511000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tif>
</file>

<file path=ppt/media/image8.tif>
</file>

<file path=ppt/media/image9.t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/>
          </p:nvPr>
        </p:nvSpPr>
        <p:spPr>
          <a:xfrm>
            <a:off x="26988" y="744538"/>
            <a:ext cx="6615112" cy="3722687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sz="quarter" idx="1"/>
          </p:nvPr>
        </p:nvSpPr>
        <p:spPr>
          <a:xfrm>
            <a:off x="889212" y="4715153"/>
            <a:ext cx="4890665" cy="4466987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44588559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1pPr>
    <a:lvl2pPr indent="228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2pPr>
    <a:lvl3pPr indent="457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3pPr>
    <a:lvl4pPr indent="685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4pPr>
    <a:lvl5pPr indent="9144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5pPr>
    <a:lvl6pPr indent="11430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6pPr>
    <a:lvl7pPr indent="1371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7pPr>
    <a:lvl8pPr indent="1600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8pPr>
    <a:lvl9pPr indent="1828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2439927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2674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3960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2279437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3850954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597165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480138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this into 2 spider diagrams if there’s time</a:t>
            </a:r>
          </a:p>
        </p:txBody>
      </p:sp>
    </p:spTree>
    <p:extLst>
      <p:ext uri="{BB962C8B-B14F-4D97-AF65-F5344CB8AC3E}">
        <p14:creationId xmlns:p14="http://schemas.microsoft.com/office/powerpoint/2010/main" val="2772831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360" y="1844842"/>
            <a:ext cx="11521280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5360" y="3356992"/>
            <a:ext cx="1152128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222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7266" y="253416"/>
            <a:ext cx="7357468" cy="59996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11521280" cy="492941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buFont typeface="Arial" pitchFamily="34" charset="0"/>
              <a:buChar char="­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80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196754"/>
            <a:ext cx="11521280" cy="492941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buFont typeface="Arial" pitchFamily="34" charset="0"/>
              <a:buChar char="­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1076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12784"/>
            <a:ext cx="54864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0" y="1412784"/>
            <a:ext cx="54864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166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268760"/>
            <a:ext cx="7315200" cy="41764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445225"/>
            <a:ext cx="7315200" cy="6549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365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338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334963" y="1079500"/>
            <a:ext cx="1152207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34963" y="6165850"/>
            <a:ext cx="1152207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3" name="Picture 7" descr="logo-ltr.tif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4963" y="285750"/>
            <a:ext cx="1944687" cy="56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1" descr="address.gif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64788" y="6237288"/>
            <a:ext cx="14922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1">
            <a:extLst>
              <a:ext uri="{FF2B5EF4-FFF2-40B4-BE49-F238E27FC236}">
                <a16:creationId xmlns:a16="http://schemas.microsoft.com/office/drawing/2014/main" id="{092C8417-ECC2-4FC2-93D2-362020D9DED6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7503" y="123980"/>
            <a:ext cx="719137" cy="85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5316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9A1D2B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rgbClr val="BF2F37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­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"/><Relationship Id="rId3" Type="http://schemas.openxmlformats.org/officeDocument/2006/relationships/image" Target="../media/image9.tif"/><Relationship Id="rId7" Type="http://schemas.openxmlformats.org/officeDocument/2006/relationships/image" Target="../media/image13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360" y="2693987"/>
            <a:ext cx="11521280" cy="1470025"/>
          </a:xfrm>
        </p:spPr>
        <p:txBody>
          <a:bodyPr/>
          <a:lstStyle/>
          <a:p>
            <a:r>
              <a:rPr lang="en-GB" dirty="0"/>
              <a:t>MATLAB for image processing</a:t>
            </a:r>
            <a:br>
              <a:rPr lang="en-GB" dirty="0"/>
            </a:br>
            <a:r>
              <a:rPr lang="en-GB" sz="2800" dirty="0"/>
              <a:t>Session 2: Matrices and image processing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6191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rry image&#10;&#10;Description automatically generated">
            <a:extLst>
              <a:ext uri="{FF2B5EF4-FFF2-40B4-BE49-F238E27FC236}">
                <a16:creationId xmlns:a16="http://schemas.microsoft.com/office/drawing/2014/main" id="{C39BFE50-8C64-4210-9295-91FA702AE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3" name="Picture 22" descr="A picture containing indoor, computer, sitting, laptop&#10;&#10;Description automatically generated">
            <a:extLst>
              <a:ext uri="{FF2B5EF4-FFF2-40B4-BE49-F238E27FC236}">
                <a16:creationId xmlns:a16="http://schemas.microsoft.com/office/drawing/2014/main" id="{78F9AEA2-2135-4D3E-86DC-A956A8D46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2" name="Picture 21" descr="A close up of a persons face&#10;&#10;Description automatically generated">
            <a:extLst>
              <a:ext uri="{FF2B5EF4-FFF2-40B4-BE49-F238E27FC236}">
                <a16:creationId xmlns:a16="http://schemas.microsoft.com/office/drawing/2014/main" id="{CA2D5C67-2A54-4951-93B4-24992A3C11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pic>
        <p:nvPicPr>
          <p:cNvPr id="5" name="Picture 4" descr="A close up of a persons face&#10;&#10;Description automatically generated">
            <a:extLst>
              <a:ext uri="{FF2B5EF4-FFF2-40B4-BE49-F238E27FC236}">
                <a16:creationId xmlns:a16="http://schemas.microsoft.com/office/drawing/2014/main" id="{8A464BEA-D874-49BD-9A8A-F90D38522B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50BAA9-B119-4CAC-94FB-ACB81A6447CA}"/>
              </a:ext>
            </a:extLst>
          </p:cNvPr>
          <p:cNvSpPr txBox="1"/>
          <p:nvPr/>
        </p:nvSpPr>
        <p:spPr>
          <a:xfrm>
            <a:off x="591565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Original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3635F2-5742-4B70-A16D-0F590283E694}"/>
              </a:ext>
            </a:extLst>
          </p:cNvPr>
          <p:cNvSpPr txBox="1"/>
          <p:nvPr/>
        </p:nvSpPr>
        <p:spPr>
          <a:xfrm>
            <a:off x="7702661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AFC0C0-3A24-494B-9965-D5740827BC29}"/>
              </a:ext>
            </a:extLst>
          </p:cNvPr>
          <p:cNvSpPr txBox="1"/>
          <p:nvPr/>
        </p:nvSpPr>
        <p:spPr>
          <a:xfrm>
            <a:off x="9151026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Green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1BABDD-D107-474A-AF3E-B73FEEB6C901}"/>
              </a:ext>
            </a:extLst>
          </p:cNvPr>
          <p:cNvSpPr txBox="1"/>
          <p:nvPr/>
        </p:nvSpPr>
        <p:spPr>
          <a:xfrm>
            <a:off x="1059939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Blue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194302-E977-48AC-9064-34FB56EF6315}"/>
              </a:ext>
            </a:extLst>
          </p:cNvPr>
          <p:cNvCxnSpPr>
            <a:cxnSpLocks/>
          </p:cNvCxnSpPr>
          <p:nvPr/>
        </p:nvCxnSpPr>
        <p:spPr>
          <a:xfrm>
            <a:off x="7244099" y="3624071"/>
            <a:ext cx="387624" cy="0"/>
          </a:xfrm>
          <a:prstGeom prst="straightConnector1">
            <a:avLst/>
          </a:prstGeom>
          <a:ln w="28575">
            <a:solidFill>
              <a:srgbClr val="BF2F3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8BFEC8F-886C-4FD8-8D27-45CB766C3DAF}"/>
              </a:ext>
            </a:extLst>
          </p:cNvPr>
          <p:cNvSpPr txBox="1"/>
          <p:nvPr/>
        </p:nvSpPr>
        <p:spPr>
          <a:xfrm>
            <a:off x="8917469" y="3442602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81923E-5AA4-4E7C-AFA4-3F6FD8D7A6B0}"/>
              </a:ext>
            </a:extLst>
          </p:cNvPr>
          <p:cNvSpPr txBox="1"/>
          <p:nvPr/>
        </p:nvSpPr>
        <p:spPr>
          <a:xfrm>
            <a:off x="10353713" y="3435036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BC9F2F8-18E4-4322-B594-757BFC475E03}"/>
              </a:ext>
            </a:extLst>
          </p:cNvPr>
          <p:cNvSpPr/>
          <p:nvPr/>
        </p:nvSpPr>
        <p:spPr>
          <a:xfrm>
            <a:off x="7577749" y="5603602"/>
            <a:ext cx="2723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Colour / wavelength</a:t>
            </a:r>
          </a:p>
        </p:txBody>
      </p:sp>
    </p:spTree>
    <p:extLst>
      <p:ext uri="{BB962C8B-B14F-4D97-AF65-F5344CB8AC3E}">
        <p14:creationId xmlns:p14="http://schemas.microsoft.com/office/powerpoint/2010/main" val="1533713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0.14661 1.85185E-6 " pathEditMode="relative" rAng="0" ptsTypes="AA">
                                      <p:cBhvr>
                                        <p:cTn id="6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3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0.26536 1.85185E-6 " pathEditMode="relative" rAng="0" ptsTypes="AA">
                                      <p:cBhvr>
                                        <p:cTn id="8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68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0.38411 1.85185E-6 " pathEditMode="relative" rAng="0" ptsTypes="AA">
                                      <p:cBhvr>
                                        <p:cTn id="10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0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rry image&#10;&#10;Description automatically generated">
            <a:extLst>
              <a:ext uri="{FF2B5EF4-FFF2-40B4-BE49-F238E27FC236}">
                <a16:creationId xmlns:a16="http://schemas.microsoft.com/office/drawing/2014/main" id="{C39BFE50-8C64-4210-9295-91FA702AE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3" name="Picture 22" descr="A picture containing indoor, computer, sitting, laptop&#10;&#10;Description automatically generated">
            <a:extLst>
              <a:ext uri="{FF2B5EF4-FFF2-40B4-BE49-F238E27FC236}">
                <a16:creationId xmlns:a16="http://schemas.microsoft.com/office/drawing/2014/main" id="{78F9AEA2-2135-4D3E-86DC-A956A8D46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pic>
        <p:nvPicPr>
          <p:cNvPr id="22" name="Picture 21" descr="A close up of a persons face&#10;&#10;Description automatically generated">
            <a:extLst>
              <a:ext uri="{FF2B5EF4-FFF2-40B4-BE49-F238E27FC236}">
                <a16:creationId xmlns:a16="http://schemas.microsoft.com/office/drawing/2014/main" id="{CA2D5C67-2A54-4951-93B4-24992A3C11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pic>
        <p:nvPicPr>
          <p:cNvPr id="5" name="Picture 4" descr="A close up of a persons face&#10;&#10;Description automatically generated">
            <a:extLst>
              <a:ext uri="{FF2B5EF4-FFF2-40B4-BE49-F238E27FC236}">
                <a16:creationId xmlns:a16="http://schemas.microsoft.com/office/drawing/2014/main" id="{8A464BEA-D874-49BD-9A8A-F90D38522B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652" y="1849951"/>
            <a:ext cx="1237000" cy="35633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50BAA9-B119-4CAC-94FB-ACB81A6447CA}"/>
              </a:ext>
            </a:extLst>
          </p:cNvPr>
          <p:cNvSpPr txBox="1"/>
          <p:nvPr/>
        </p:nvSpPr>
        <p:spPr>
          <a:xfrm>
            <a:off x="591565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Original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3635F2-5742-4B70-A16D-0F590283E694}"/>
              </a:ext>
            </a:extLst>
          </p:cNvPr>
          <p:cNvSpPr txBox="1"/>
          <p:nvPr/>
        </p:nvSpPr>
        <p:spPr>
          <a:xfrm>
            <a:off x="7702661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Red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AFC0C0-3A24-494B-9965-D5740827BC29}"/>
              </a:ext>
            </a:extLst>
          </p:cNvPr>
          <p:cNvSpPr txBox="1"/>
          <p:nvPr/>
        </p:nvSpPr>
        <p:spPr>
          <a:xfrm>
            <a:off x="9151026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Green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1BABDD-D107-474A-AF3E-B73FEEB6C901}"/>
              </a:ext>
            </a:extLst>
          </p:cNvPr>
          <p:cNvSpPr txBox="1"/>
          <p:nvPr/>
        </p:nvSpPr>
        <p:spPr>
          <a:xfrm>
            <a:off x="10599392" y="1453559"/>
            <a:ext cx="1237000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Blue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194302-E977-48AC-9064-34FB56EF6315}"/>
              </a:ext>
            </a:extLst>
          </p:cNvPr>
          <p:cNvCxnSpPr>
            <a:cxnSpLocks/>
          </p:cNvCxnSpPr>
          <p:nvPr/>
        </p:nvCxnSpPr>
        <p:spPr>
          <a:xfrm>
            <a:off x="7259444" y="3624071"/>
            <a:ext cx="372279" cy="0"/>
          </a:xfrm>
          <a:prstGeom prst="straightConnector1">
            <a:avLst/>
          </a:prstGeom>
          <a:ln w="28575">
            <a:solidFill>
              <a:srgbClr val="BF2F3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8BFEC8F-886C-4FD8-8D27-45CB766C3DAF}"/>
              </a:ext>
            </a:extLst>
          </p:cNvPr>
          <p:cNvSpPr txBox="1"/>
          <p:nvPr/>
        </p:nvSpPr>
        <p:spPr>
          <a:xfrm>
            <a:off x="8917469" y="3442602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81923E-5AA4-4E7C-AFA4-3F6FD8D7A6B0}"/>
              </a:ext>
            </a:extLst>
          </p:cNvPr>
          <p:cNvSpPr txBox="1"/>
          <p:nvPr/>
        </p:nvSpPr>
        <p:spPr>
          <a:xfrm>
            <a:off x="10353713" y="3435036"/>
            <a:ext cx="279994" cy="37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rgbClr val="BF2F37"/>
                </a:solidFill>
              </a:rPr>
              <a:t>+</a:t>
            </a:r>
          </a:p>
        </p:txBody>
      </p:sp>
      <p:pic>
        <p:nvPicPr>
          <p:cNvPr id="6" name="Picture 5" descr="A picture containing film&#10;&#10;Description automatically generated">
            <a:extLst>
              <a:ext uri="{FF2B5EF4-FFF2-40B4-BE49-F238E27FC236}">
                <a16:creationId xmlns:a16="http://schemas.microsoft.com/office/drawing/2014/main" id="{40737941-C48D-42CC-BC09-5F1655119B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527" y="1849324"/>
            <a:ext cx="1237217" cy="3564000"/>
          </a:xfrm>
          <a:prstGeom prst="rect">
            <a:avLst/>
          </a:prstGeom>
        </p:spPr>
      </p:pic>
      <p:pic>
        <p:nvPicPr>
          <p:cNvPr id="8" name="Picture 7" descr="A close up of a persons face&#10;&#10;Description automatically generated">
            <a:extLst>
              <a:ext uri="{FF2B5EF4-FFF2-40B4-BE49-F238E27FC236}">
                <a16:creationId xmlns:a16="http://schemas.microsoft.com/office/drawing/2014/main" id="{222CFBBD-F630-4F55-B7E8-6EAF626BEC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174" y="1849324"/>
            <a:ext cx="1237217" cy="3564000"/>
          </a:xfrm>
          <a:prstGeom prst="rect">
            <a:avLst/>
          </a:prstGeom>
        </p:spPr>
      </p:pic>
      <p:pic>
        <p:nvPicPr>
          <p:cNvPr id="10" name="Picture 9" descr="A close up of a persons face&#10;&#10;Description automatically generated">
            <a:extLst>
              <a:ext uri="{FF2B5EF4-FFF2-40B4-BE49-F238E27FC236}">
                <a16:creationId xmlns:a16="http://schemas.microsoft.com/office/drawing/2014/main" id="{40CDF31D-E298-4815-B345-A11C372AB3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1026" y="1849951"/>
            <a:ext cx="1237217" cy="3564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C060C0A-C344-40FC-8226-B36F03CF2639}"/>
              </a:ext>
            </a:extLst>
          </p:cNvPr>
          <p:cNvSpPr/>
          <p:nvPr/>
        </p:nvSpPr>
        <p:spPr>
          <a:xfrm>
            <a:off x="7577749" y="5603602"/>
            <a:ext cx="2723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Colour / wavelength</a:t>
            </a:r>
          </a:p>
        </p:txBody>
      </p:sp>
    </p:spTree>
    <p:extLst>
      <p:ext uri="{BB962C8B-B14F-4D97-AF65-F5344CB8AC3E}">
        <p14:creationId xmlns:p14="http://schemas.microsoft.com/office/powerpoint/2010/main" val="424826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5AEF6632-6DC2-4EFC-A4DF-2247F639A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12E075-66B5-4E57-AA55-0AEE78DA9CD9}"/>
              </a:ext>
            </a:extLst>
          </p:cNvPr>
          <p:cNvSpPr/>
          <p:nvPr/>
        </p:nvSpPr>
        <p:spPr>
          <a:xfrm>
            <a:off x="7720418" y="5603602"/>
            <a:ext cx="24384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Depth / z-position</a:t>
            </a:r>
          </a:p>
        </p:txBody>
      </p:sp>
    </p:spTree>
    <p:extLst>
      <p:ext uri="{BB962C8B-B14F-4D97-AF65-F5344CB8AC3E}">
        <p14:creationId xmlns:p14="http://schemas.microsoft.com/office/powerpoint/2010/main" val="21525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EDDCEE-D066-4A7F-9C4C-A598E7A6E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070" y="1849324"/>
            <a:ext cx="4224000" cy="356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22490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12E075-66B5-4E57-AA55-0AEE78DA9CD9}"/>
              </a:ext>
            </a:extLst>
          </p:cNvPr>
          <p:cNvSpPr/>
          <p:nvPr/>
        </p:nvSpPr>
        <p:spPr>
          <a:xfrm>
            <a:off x="8537149" y="5603602"/>
            <a:ext cx="8050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94697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Accessing matrix values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83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2759826"/>
            <a:ext cx="7382512" cy="336634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040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682998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3773978"/>
            <a:ext cx="7382512" cy="2352187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487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901555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4189615"/>
            <a:ext cx="7382512" cy="193654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9AD52B-4713-477E-AD07-4E793633205F}"/>
              </a:ext>
            </a:extLst>
          </p:cNvPr>
          <p:cNvSpPr/>
          <p:nvPr/>
        </p:nvSpPr>
        <p:spPr>
          <a:xfrm>
            <a:off x="9063385" y="1927536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70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489754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B0CCE8B-7BC7-41DB-AA1F-6DE593BF5A9E}"/>
              </a:ext>
            </a:extLst>
          </p:cNvPr>
          <p:cNvSpPr/>
          <p:nvPr/>
        </p:nvSpPr>
        <p:spPr>
          <a:xfrm>
            <a:off x="335360" y="4663439"/>
            <a:ext cx="7382512" cy="1462725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9AD52B-4713-477E-AD07-4E793633205F}"/>
              </a:ext>
            </a:extLst>
          </p:cNvPr>
          <p:cNvSpPr/>
          <p:nvPr/>
        </p:nvSpPr>
        <p:spPr>
          <a:xfrm>
            <a:off x="9063385" y="4544904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381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Elements of a matrix indexed using parenthesis</a:t>
            </a:r>
          </a:p>
          <a:p>
            <a:pPr lvl="1"/>
            <a:r>
              <a:rPr lang="en-GB" dirty="0"/>
              <a:t>First index specifies row, second specifies column</a:t>
            </a:r>
          </a:p>
          <a:p>
            <a:pPr lvl="1"/>
            <a:r>
              <a:rPr lang="en-GB" dirty="0"/>
              <a:t>Index numbering starts at 1</a:t>
            </a:r>
          </a:p>
          <a:p>
            <a:pPr lvl="1"/>
            <a:endParaRPr lang="en-GB" sz="1200" dirty="0"/>
          </a:p>
          <a:p>
            <a:r>
              <a:rPr lang="en-GB" dirty="0"/>
              <a:t>Example, a random number array</a:t>
            </a:r>
          </a:p>
          <a:p>
            <a:pPr lvl="1"/>
            <a:r>
              <a:rPr lang="en-GB" dirty="0"/>
              <a:t>Create a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rand(4, 3)</a:t>
            </a:r>
          </a:p>
          <a:p>
            <a:pPr lvl="1"/>
            <a:r>
              <a:rPr lang="en-GB" dirty="0"/>
              <a:t>Top-left value:    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(1, 1)</a:t>
            </a:r>
          </a:p>
          <a:p>
            <a:pPr lvl="1"/>
            <a:r>
              <a:rPr lang="en-GB" dirty="0"/>
              <a:t>Bottom-left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/>
              <a:t>		</a:t>
            </a:r>
            <a:r>
              <a:rPr lang="en-GB" i="1" dirty="0" err="1">
                <a:solidFill>
                  <a:schemeClr val="accent1"/>
                </a:solidFill>
              </a:rPr>
              <a:t>bl_val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(4, 1) </a:t>
            </a:r>
          </a:p>
          <a:p>
            <a:pPr lvl="1"/>
            <a:r>
              <a:rPr lang="en-GB" dirty="0"/>
              <a:t>Top-right </a:t>
            </a:r>
            <a:r>
              <a:rPr lang="en-GB" dirty="0" err="1"/>
              <a:t>val</a:t>
            </a:r>
            <a:r>
              <a:rPr lang="en-GB" dirty="0"/>
              <a:t>:</a:t>
            </a:r>
            <a:r>
              <a:rPr lang="en-GB" i="1" dirty="0">
                <a:solidFill>
                  <a:schemeClr val="accent1"/>
                </a:solidFill>
              </a:rPr>
              <a:t>		</a:t>
            </a:r>
            <a:r>
              <a:rPr lang="en-GB" i="1" dirty="0" err="1">
                <a:solidFill>
                  <a:schemeClr val="accent1"/>
                </a:solidFill>
              </a:rPr>
              <a:t>tr_val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(1, 3)</a:t>
            </a:r>
          </a:p>
        </p:txBody>
      </p:sp>
      <p:graphicFrame>
        <p:nvGraphicFramePr>
          <p:cNvPr id="9" name="Table 11">
            <a:extLst>
              <a:ext uri="{FF2B5EF4-FFF2-40B4-BE49-F238E27FC236}">
                <a16:creationId xmlns:a16="http://schemas.microsoft.com/office/drawing/2014/main" id="{C443B23F-C643-4E66-AE4B-8D1AB5D56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456781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39AD52B-4713-477E-AD07-4E793633205F}"/>
              </a:ext>
            </a:extLst>
          </p:cNvPr>
          <p:cNvSpPr/>
          <p:nvPr/>
        </p:nvSpPr>
        <p:spPr>
          <a:xfrm>
            <a:off x="10804988" y="1927536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887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C4F8-6083-4C32-A0D4-15ED3BB4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4E4A7-CBDD-4C3F-9BC8-05BB491F1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96754"/>
            <a:ext cx="5760640" cy="4929411"/>
          </a:xfrm>
        </p:spPr>
        <p:txBody>
          <a:bodyPr/>
          <a:lstStyle/>
          <a:p>
            <a:r>
              <a:rPr lang="en-GB" sz="2800" dirty="0"/>
              <a:t>Session 1</a:t>
            </a:r>
          </a:p>
          <a:p>
            <a:pPr lvl="1"/>
            <a:r>
              <a:rPr lang="en-GB" sz="2400" dirty="0"/>
              <a:t>Introduction to MATLAB</a:t>
            </a:r>
          </a:p>
          <a:p>
            <a:pPr lvl="1"/>
            <a:r>
              <a:rPr lang="en-GB" sz="2400" dirty="0"/>
              <a:t>Data types</a:t>
            </a:r>
          </a:p>
          <a:p>
            <a:pPr lvl="1"/>
            <a:r>
              <a:rPr lang="en-GB" sz="2400" dirty="0"/>
              <a:t>Conditional statements and loops</a:t>
            </a:r>
          </a:p>
          <a:p>
            <a:pPr lvl="1"/>
            <a:endParaRPr lang="en-GB" sz="2400" dirty="0"/>
          </a:p>
          <a:p>
            <a:pPr lvl="1"/>
            <a:endParaRPr lang="en-GB" sz="1200" dirty="0"/>
          </a:p>
          <a:p>
            <a:r>
              <a:rPr lang="en-GB" sz="2800" dirty="0"/>
              <a:t>Session 3</a:t>
            </a:r>
          </a:p>
          <a:p>
            <a:pPr lvl="1"/>
            <a:r>
              <a:rPr lang="en-GB" sz="2400" dirty="0"/>
              <a:t>Advanced data structures</a:t>
            </a:r>
          </a:p>
          <a:p>
            <a:pPr lvl="1"/>
            <a:r>
              <a:rPr lang="en-GB" sz="2400" dirty="0"/>
              <a:t>Advanced image reading (</a:t>
            </a:r>
            <a:r>
              <a:rPr lang="en-GB" sz="2400" dirty="0" err="1"/>
              <a:t>Bioformats</a:t>
            </a:r>
            <a:r>
              <a:rPr lang="en-GB" sz="2400" dirty="0"/>
              <a:t>)</a:t>
            </a:r>
            <a:endParaRPr lang="en-GB" sz="2000" dirty="0"/>
          </a:p>
          <a:p>
            <a:pPr lvl="1"/>
            <a:r>
              <a:rPr lang="en-GB" sz="2400" dirty="0"/>
              <a:t>Object-oriented programming</a:t>
            </a:r>
          </a:p>
          <a:p>
            <a:pPr lvl="1"/>
            <a:endParaRPr lang="en-GB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368441-D1D8-40DF-8257-0B2FE0BFC97F}"/>
              </a:ext>
            </a:extLst>
          </p:cNvPr>
          <p:cNvSpPr txBox="1">
            <a:spLocks/>
          </p:cNvSpPr>
          <p:nvPr/>
        </p:nvSpPr>
        <p:spPr>
          <a:xfrm>
            <a:off x="6096000" y="1196942"/>
            <a:ext cx="5760640" cy="492941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Session 2</a:t>
            </a:r>
          </a:p>
          <a:p>
            <a:pPr lvl="1"/>
            <a:r>
              <a:rPr lang="en-GB" sz="2400" dirty="0"/>
              <a:t>Arrays and matrices</a:t>
            </a:r>
          </a:p>
          <a:p>
            <a:pPr lvl="1"/>
            <a:r>
              <a:rPr lang="en-GB" sz="2400" dirty="0"/>
              <a:t>Image processing</a:t>
            </a:r>
          </a:p>
          <a:p>
            <a:pPr lvl="1"/>
            <a:endParaRPr lang="en-GB" sz="2400" dirty="0"/>
          </a:p>
          <a:p>
            <a:pPr lvl="1"/>
            <a:endParaRPr lang="en-GB" sz="2400" dirty="0"/>
          </a:p>
          <a:p>
            <a:pPr lvl="1"/>
            <a:endParaRPr lang="en-GB" sz="1200" dirty="0"/>
          </a:p>
          <a:p>
            <a:r>
              <a:rPr lang="en-GB" sz="2800" dirty="0"/>
              <a:t>Session 4</a:t>
            </a:r>
          </a:p>
          <a:p>
            <a:pPr lvl="1"/>
            <a:r>
              <a:rPr lang="en-GB" sz="2400" dirty="0"/>
              <a:t>Figures and plotting</a:t>
            </a:r>
          </a:p>
          <a:p>
            <a:pPr lvl="1"/>
            <a:r>
              <a:rPr lang="en-GB" sz="2400" dirty="0"/>
              <a:t>Designing a user interface</a:t>
            </a:r>
          </a:p>
          <a:p>
            <a:pPr lvl="1"/>
            <a:endParaRPr lang="en-GB" sz="2400" dirty="0"/>
          </a:p>
          <a:p>
            <a:pPr lvl="1"/>
            <a:endParaRPr lang="en-GB" sz="24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45436AD-830D-4C1D-80FA-646A4CAA0142}"/>
              </a:ext>
            </a:extLst>
          </p:cNvPr>
          <p:cNvSpPr txBox="1">
            <a:spLocks/>
          </p:cNvSpPr>
          <p:nvPr/>
        </p:nvSpPr>
        <p:spPr>
          <a:xfrm>
            <a:off x="7341201" y="5060757"/>
            <a:ext cx="4431297" cy="53546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844134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993604"/>
            <a:ext cx="9022732" cy="4308873"/>
            <a:chOff x="2335794" y="3736643"/>
            <a:chExt cx="7438940" cy="25582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1922166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2558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a single value in a matrix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matrix with 5 rows and 4 columns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the bottom right element and store as a new variable</a:t>
              </a:r>
            </a:p>
            <a:p>
              <a:pPr marL="342900" indent="-342900">
                <a:lnSpc>
                  <a:spcPct val="150000"/>
                </a:lnSpc>
                <a:buAutoNum type="arabicPeriod" startAt="2"/>
              </a:pPr>
              <a:endParaRPr lang="en-GB" sz="20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Does the new variable have the correct value?</a:t>
              </a:r>
            </a:p>
            <a:p>
              <a:pPr marL="342900" indent="-342900">
                <a:buAutoNum type="arabicPeriod"/>
              </a:pPr>
              <a:endParaRPr lang="en-GB" sz="2000" dirty="0"/>
            </a:p>
            <a:p>
              <a:endParaRPr lang="en-GB" sz="2000" dirty="0"/>
            </a:p>
            <a:p>
              <a:pPr marL="342900" indent="-342900">
                <a:buAutoNum type="arabicPeriod"/>
              </a:pPr>
              <a:endParaRPr lang="en-GB" sz="2000" dirty="0"/>
            </a:p>
            <a:p>
              <a:pPr lvl="2"/>
              <a:endParaRPr lang="en-GB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8941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one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2276475"/>
            <a:ext cx="8077120" cy="384968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076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one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8062709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2831123"/>
            <a:ext cx="8077120" cy="3295041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386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one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746492"/>
              </p:ext>
            </p:extLst>
          </p:nvPr>
        </p:nvGraphicFramePr>
        <p:xfrm>
          <a:off x="9022745" y="1889436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FBF2BF8-5F0B-434A-8DB9-866822699644}"/>
              </a:ext>
            </a:extLst>
          </p:cNvPr>
          <p:cNvSpPr/>
          <p:nvPr/>
        </p:nvSpPr>
        <p:spPr>
          <a:xfrm>
            <a:off x="9058275" y="1927536"/>
            <a:ext cx="2538713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3323491"/>
            <a:ext cx="8077120" cy="280267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216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one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535757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FBF2BF8-5F0B-434A-8DB9-866822699644}"/>
              </a:ext>
            </a:extLst>
          </p:cNvPr>
          <p:cNvSpPr/>
          <p:nvPr/>
        </p:nvSpPr>
        <p:spPr>
          <a:xfrm rot="5400000">
            <a:off x="8622226" y="3233458"/>
            <a:ext cx="3414710" cy="795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BE4E0A-0CC7-4000-A35C-98340691386C}"/>
              </a:ext>
            </a:extLst>
          </p:cNvPr>
          <p:cNvSpPr/>
          <p:nvPr/>
        </p:nvSpPr>
        <p:spPr>
          <a:xfrm>
            <a:off x="335360" y="3692769"/>
            <a:ext cx="8077120" cy="2433395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2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access more than one value at a time</a:t>
            </a:r>
          </a:p>
          <a:p>
            <a:pPr lvl="1"/>
            <a:r>
              <a:rPr lang="en-GB" dirty="0"/>
              <a:t>Use the colon operator to specify entire row/column</a:t>
            </a:r>
          </a:p>
          <a:p>
            <a:pPr lvl="1"/>
            <a:endParaRPr lang="en-GB" sz="1200" dirty="0"/>
          </a:p>
          <a:p>
            <a:r>
              <a:rPr lang="en-GB" dirty="0"/>
              <a:t>Using the random number array as an example</a:t>
            </a:r>
          </a:p>
          <a:p>
            <a:pPr lvl="1"/>
            <a:r>
              <a:rPr lang="en-GB" dirty="0"/>
              <a:t>All first row:    		</a:t>
            </a:r>
            <a:r>
              <a:rPr lang="en-GB" i="1" dirty="0">
                <a:solidFill>
                  <a:schemeClr val="accent1"/>
                </a:solidFill>
              </a:rPr>
              <a:t>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:)</a:t>
            </a:r>
          </a:p>
          <a:p>
            <a:pPr lvl="1"/>
            <a:r>
              <a:rPr lang="en-GB" dirty="0"/>
              <a:t>All second column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2)</a:t>
            </a:r>
          </a:p>
          <a:p>
            <a:pPr lvl="1"/>
            <a:r>
              <a:rPr lang="en-GB" dirty="0"/>
              <a:t>All third row:	</a:t>
            </a:r>
            <a:r>
              <a:rPr lang="en-GB" i="1" dirty="0">
                <a:solidFill>
                  <a:schemeClr val="accent1"/>
                </a:solidFill>
              </a:rPr>
              <a:t>	row_3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(3, :)</a:t>
            </a: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305804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FBF2BF8-5F0B-434A-8DB9-866822699644}"/>
              </a:ext>
            </a:extLst>
          </p:cNvPr>
          <p:cNvSpPr/>
          <p:nvPr/>
        </p:nvSpPr>
        <p:spPr>
          <a:xfrm>
            <a:off x="9058275" y="3670276"/>
            <a:ext cx="2538713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7538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822152"/>
            <a:ext cx="9022732" cy="3607098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1908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an entire row/column in a matrix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matrix with 5 rows and 4 columns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the 4</a:t>
              </a:r>
              <a:r>
                <a:rPr lang="en-GB" sz="2000" baseline="30000" dirty="0"/>
                <a:t>th</a:t>
              </a:r>
              <a:r>
                <a:rPr lang="en-GB" sz="2000" dirty="0"/>
                <a:t> column and store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the 5</a:t>
              </a:r>
              <a:r>
                <a:rPr lang="en-GB" sz="2000" baseline="30000" dirty="0"/>
                <a:t>th</a:t>
              </a:r>
              <a:r>
                <a:rPr lang="en-GB" sz="2000" dirty="0"/>
                <a:t> row and store as a new variable</a:t>
              </a:r>
            </a:p>
            <a:p>
              <a:pPr algn="ctr">
                <a:lnSpc>
                  <a:spcPct val="150000"/>
                </a:lnSpc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 the new variables have the correct values?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53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8F5BD0-ECFA-4C68-A483-2187D910CEDC}"/>
              </a:ext>
            </a:extLst>
          </p:cNvPr>
          <p:cNvSpPr/>
          <p:nvPr/>
        </p:nvSpPr>
        <p:spPr>
          <a:xfrm>
            <a:off x="335360" y="3028951"/>
            <a:ext cx="8077120" cy="309721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565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1531635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A38F5BD0-ECFA-4C68-A483-2187D910CEDC}"/>
              </a:ext>
            </a:extLst>
          </p:cNvPr>
          <p:cNvSpPr/>
          <p:nvPr/>
        </p:nvSpPr>
        <p:spPr>
          <a:xfrm>
            <a:off x="335360" y="3629025"/>
            <a:ext cx="8077120" cy="249713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30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261934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C3275094-A423-4335-812B-F81812A26523}"/>
              </a:ext>
            </a:extLst>
          </p:cNvPr>
          <p:cNvSpPr/>
          <p:nvPr/>
        </p:nvSpPr>
        <p:spPr>
          <a:xfrm rot="5400000">
            <a:off x="8184637" y="3669225"/>
            <a:ext cx="2543174" cy="795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C93592-F6DF-499B-A1C0-A26B164DCC3D}"/>
              </a:ext>
            </a:extLst>
          </p:cNvPr>
          <p:cNvSpPr/>
          <p:nvPr/>
        </p:nvSpPr>
        <p:spPr>
          <a:xfrm>
            <a:off x="335360" y="4095750"/>
            <a:ext cx="8077120" cy="203041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88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C4F8-6083-4C32-A0D4-15ED3BB4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construction!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45436AD-830D-4C1D-80FA-646A4CAA0142}"/>
              </a:ext>
            </a:extLst>
          </p:cNvPr>
          <p:cNvSpPr txBox="1">
            <a:spLocks/>
          </p:cNvSpPr>
          <p:nvPr/>
        </p:nvSpPr>
        <p:spPr>
          <a:xfrm>
            <a:off x="7341201" y="5060757"/>
            <a:ext cx="4431297" cy="53546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0910C3-83C7-4BD7-B1E4-BE01563AEC61}"/>
              </a:ext>
            </a:extLst>
          </p:cNvPr>
          <p:cNvGrpSpPr/>
          <p:nvPr/>
        </p:nvGrpSpPr>
        <p:grpSpPr>
          <a:xfrm>
            <a:off x="2119250" y="2993993"/>
            <a:ext cx="7953499" cy="1422906"/>
            <a:chOff x="1619352" y="2877004"/>
            <a:chExt cx="7953499" cy="14229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75927A-B354-4981-8817-46E9FFCBE837}"/>
                </a:ext>
              </a:extLst>
            </p:cNvPr>
            <p:cNvSpPr txBox="1"/>
            <p:nvPr/>
          </p:nvSpPr>
          <p:spPr>
            <a:xfrm>
              <a:off x="3622917" y="2926738"/>
              <a:ext cx="394636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Comments/requests?  </a:t>
              </a:r>
            </a:p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Let me know!</a:t>
              </a:r>
            </a:p>
            <a:p>
              <a:pPr algn="ctr"/>
              <a:r>
                <a:rPr lang="en-GB" sz="2400" dirty="0">
                  <a:solidFill>
                    <a:srgbClr val="BF2F37"/>
                  </a:solidFill>
                </a:rPr>
                <a:t>stephen.cross@bristol.ac.uk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222D1C0-0D79-44F7-945A-8AD0E3855214}"/>
                </a:ext>
              </a:extLst>
            </p:cNvPr>
            <p:cNvGrpSpPr/>
            <p:nvPr/>
          </p:nvGrpSpPr>
          <p:grpSpPr>
            <a:xfrm>
              <a:off x="1619352" y="2877004"/>
              <a:ext cx="7953499" cy="1422906"/>
              <a:chOff x="1619352" y="2877004"/>
              <a:chExt cx="7953499" cy="1422906"/>
            </a:xfrm>
          </p:grpSpPr>
          <p:pic>
            <p:nvPicPr>
              <p:cNvPr id="1026" name="Picture 2" descr="See the source image">
                <a:extLst>
                  <a:ext uri="{FF2B5EF4-FFF2-40B4-BE49-F238E27FC236}">
                    <a16:creationId xmlns:a16="http://schemas.microsoft.com/office/drawing/2014/main" id="{7F7C875F-2006-4A90-BBA3-6BB63A58DC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77024" y="2877004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See the source image">
                <a:extLst>
                  <a:ext uri="{FF2B5EF4-FFF2-40B4-BE49-F238E27FC236}">
                    <a16:creationId xmlns:a16="http://schemas.microsoft.com/office/drawing/2014/main" id="{F34D1760-7935-47C7-B9F9-A129EE3F78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19352" y="2877005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37380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011091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DC93592-F6DF-499B-A1C0-A26B164DCC3D}"/>
              </a:ext>
            </a:extLst>
          </p:cNvPr>
          <p:cNvSpPr/>
          <p:nvPr/>
        </p:nvSpPr>
        <p:spPr>
          <a:xfrm>
            <a:off x="335360" y="4476750"/>
            <a:ext cx="8077120" cy="164941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354E09-21B1-429D-BFE5-41EA1622EE95}"/>
              </a:ext>
            </a:extLst>
          </p:cNvPr>
          <p:cNvSpPr/>
          <p:nvPr/>
        </p:nvSpPr>
        <p:spPr>
          <a:xfrm>
            <a:off x="9058275" y="2797968"/>
            <a:ext cx="1669256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499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22561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DC93592-F6DF-499B-A1C0-A26B164DCC3D}"/>
              </a:ext>
            </a:extLst>
          </p:cNvPr>
          <p:cNvSpPr/>
          <p:nvPr/>
        </p:nvSpPr>
        <p:spPr>
          <a:xfrm>
            <a:off x="335360" y="4888522"/>
            <a:ext cx="8077120" cy="1237641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D5654C-3EBB-4CD2-9715-A68E0D77FCD1}"/>
              </a:ext>
            </a:extLst>
          </p:cNvPr>
          <p:cNvSpPr/>
          <p:nvPr/>
        </p:nvSpPr>
        <p:spPr>
          <a:xfrm>
            <a:off x="9058276" y="3666309"/>
            <a:ext cx="1669256" cy="16724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043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We can also access just a subset of values</a:t>
            </a:r>
          </a:p>
          <a:p>
            <a:pPr lvl="1"/>
            <a:r>
              <a:rPr lang="en-GB" dirty="0"/>
              <a:t>Use the colon operator with start and end indices</a:t>
            </a:r>
          </a:p>
          <a:p>
            <a:pPr lvl="2"/>
            <a:r>
              <a:rPr lang="en-GB" dirty="0"/>
              <a:t>Specify a subset of the range with </a:t>
            </a:r>
            <a:r>
              <a:rPr lang="en-GB" i="1" dirty="0" err="1">
                <a:solidFill>
                  <a:schemeClr val="accent1"/>
                </a:solidFill>
              </a:rPr>
              <a:t>start:end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2"/>
            <a:r>
              <a:rPr lang="en-GB" dirty="0"/>
              <a:t>Specify an interval range with </a:t>
            </a:r>
            <a:r>
              <a:rPr lang="en-GB" i="1" dirty="0" err="1">
                <a:solidFill>
                  <a:schemeClr val="accent1"/>
                </a:solidFill>
              </a:rPr>
              <a:t>start:interval:end</a:t>
            </a:r>
            <a:r>
              <a:rPr lang="en-GB" i="1" dirty="0">
                <a:solidFill>
                  <a:schemeClr val="accent1"/>
                </a:solidFill>
              </a:rPr>
              <a:t> </a:t>
            </a:r>
            <a:r>
              <a:rPr lang="en-GB" dirty="0"/>
              <a:t>form</a:t>
            </a:r>
          </a:p>
          <a:p>
            <a:pPr lvl="1"/>
            <a:endParaRPr lang="en-GB" sz="1200" dirty="0"/>
          </a:p>
          <a:p>
            <a:r>
              <a:rPr lang="en-GB" dirty="0"/>
              <a:t>Back to our random number array</a:t>
            </a:r>
          </a:p>
          <a:p>
            <a:pPr lvl="1"/>
            <a:r>
              <a:rPr lang="en-GB" dirty="0"/>
              <a:t>Subset first column: 	</a:t>
            </a:r>
            <a:r>
              <a:rPr lang="en-GB" i="1" dirty="0">
                <a:solidFill>
                  <a:schemeClr val="accent1"/>
                </a:solidFill>
              </a:rPr>
              <a:t>sub_col_1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(2:4, 1)</a:t>
            </a:r>
          </a:p>
          <a:p>
            <a:pPr lvl="1"/>
            <a:r>
              <a:rPr lang="en-GB" dirty="0"/>
              <a:t>Subset second row</a:t>
            </a:r>
            <a:r>
              <a:rPr lang="en-GB" i="1" dirty="0"/>
              <a:t>:	</a:t>
            </a:r>
            <a:r>
              <a:rPr lang="en-GB" i="1" dirty="0">
                <a:solidFill>
                  <a:schemeClr val="accent1"/>
                </a:solidFill>
              </a:rPr>
              <a:t>sub_row_2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(2, 1:2)</a:t>
            </a:r>
          </a:p>
          <a:p>
            <a:pPr lvl="1"/>
            <a:r>
              <a:rPr lang="en-GB" dirty="0"/>
              <a:t>2D subset:	</a:t>
            </a:r>
            <a:r>
              <a:rPr lang="en-GB" i="1" dirty="0">
                <a:solidFill>
                  <a:schemeClr val="accent1"/>
                </a:solidFill>
              </a:rPr>
              <a:t>	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(3:4, 1:2)</a:t>
            </a:r>
          </a:p>
          <a:p>
            <a:pPr lvl="1"/>
            <a:r>
              <a:rPr lang="en-GB" dirty="0"/>
              <a:t>Interval third column:</a:t>
            </a:r>
            <a:r>
              <a:rPr lang="en-GB" i="1" dirty="0">
                <a:solidFill>
                  <a:schemeClr val="accent1"/>
                </a:solidFill>
              </a:rPr>
              <a:t>	inter_col_3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(2:2:4, 3)</a:t>
            </a:r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270462"/>
              </p:ext>
            </p:extLst>
          </p:nvPr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BE43037-CBDA-44A8-87E9-B2CE1406C72F}"/>
              </a:ext>
            </a:extLst>
          </p:cNvPr>
          <p:cNvSpPr/>
          <p:nvPr/>
        </p:nvSpPr>
        <p:spPr>
          <a:xfrm>
            <a:off x="10807438" y="2799640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9169DA-DD54-41D3-88A3-F75482D37639}"/>
              </a:ext>
            </a:extLst>
          </p:cNvPr>
          <p:cNvSpPr/>
          <p:nvPr/>
        </p:nvSpPr>
        <p:spPr>
          <a:xfrm>
            <a:off x="10807438" y="4543454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22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716647"/>
            <a:ext cx="9022732" cy="3759089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2094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subsets in a matrix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matrix with 5 rows and 4 columns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columns 2-4 of row 5 and store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rows 1,3 and 5 of column 2 and store as a new variable</a:t>
              </a:r>
            </a:p>
            <a:p>
              <a:pPr algn="ctr">
                <a:lnSpc>
                  <a:spcPct val="150000"/>
                </a:lnSpc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 the new variables have the correct values?</a:t>
              </a:r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What size is the result from part 3?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0238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Specify irregular subset as a vector (1D array)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Vectors written using square brackets</a:t>
            </a:r>
          </a:p>
          <a:p>
            <a:pPr lvl="1"/>
            <a:endParaRPr lang="en-GB" sz="1200" dirty="0">
              <a:solidFill>
                <a:srgbClr val="C00000"/>
              </a:solidFill>
            </a:endParaRPr>
          </a:p>
          <a:p>
            <a:r>
              <a:rPr lang="en-GB" dirty="0"/>
              <a:t>Using the 2D random number array</a:t>
            </a:r>
          </a:p>
          <a:p>
            <a:pPr lvl="1"/>
            <a:r>
              <a:rPr lang="en-GB" dirty="0"/>
              <a:t>Subset from column 2:	</a:t>
            </a:r>
            <a:r>
              <a:rPr lang="en-GB" i="1" dirty="0">
                <a:solidFill>
                  <a:schemeClr val="accent1"/>
                </a:solidFill>
              </a:rPr>
              <a:t>sub_col_2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([1,2,4], 2)</a:t>
            </a:r>
          </a:p>
          <a:p>
            <a:pPr lvl="1"/>
            <a:r>
              <a:rPr lang="en-GB" dirty="0"/>
              <a:t>Subset from row 4:</a:t>
            </a:r>
            <a:r>
              <a:rPr lang="en-GB" i="1" dirty="0">
                <a:solidFill>
                  <a:schemeClr val="accent1"/>
                </a:solidFill>
              </a:rPr>
              <a:t>	sub_row_4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[2,3])</a:t>
            </a:r>
          </a:p>
          <a:p>
            <a:pPr lvl="2"/>
            <a:r>
              <a:rPr lang="en-GB" dirty="0"/>
              <a:t>We could have done this another way…</a:t>
            </a:r>
          </a:p>
          <a:p>
            <a:pPr lvl="1"/>
            <a:r>
              <a:rPr lang="en-GB" dirty="0"/>
              <a:t>Subset in 2D:		</a:t>
            </a:r>
            <a:r>
              <a:rPr lang="en-GB" i="1" dirty="0">
                <a:solidFill>
                  <a:schemeClr val="accent1"/>
                </a:solidFill>
              </a:rPr>
              <a:t>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([1,3,4], [1,2])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21C906-5019-4577-83E1-55CC98EC8BF0}"/>
              </a:ext>
            </a:extLst>
          </p:cNvPr>
          <p:cNvSpPr/>
          <p:nvPr/>
        </p:nvSpPr>
        <p:spPr>
          <a:xfrm>
            <a:off x="335360" y="2246812"/>
            <a:ext cx="8399337" cy="387935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94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Specify irregular subset as a vector (1D array)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Vectors written using square brackets</a:t>
            </a:r>
          </a:p>
          <a:p>
            <a:pPr lvl="1"/>
            <a:endParaRPr lang="en-GB" sz="1200" dirty="0">
              <a:solidFill>
                <a:srgbClr val="C00000"/>
              </a:solidFill>
            </a:endParaRPr>
          </a:p>
          <a:p>
            <a:r>
              <a:rPr lang="en-GB" dirty="0"/>
              <a:t>Using the 2D random number array</a:t>
            </a:r>
          </a:p>
          <a:p>
            <a:pPr lvl="1"/>
            <a:r>
              <a:rPr lang="en-GB" dirty="0"/>
              <a:t>Subset from column 2:	</a:t>
            </a:r>
            <a:r>
              <a:rPr lang="en-GB" i="1" dirty="0">
                <a:solidFill>
                  <a:schemeClr val="accent1"/>
                </a:solidFill>
              </a:rPr>
              <a:t>sub_col_2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([1,2,4], 2)</a:t>
            </a:r>
          </a:p>
          <a:p>
            <a:pPr lvl="1"/>
            <a:r>
              <a:rPr lang="en-GB" dirty="0"/>
              <a:t>Subset from row 4:</a:t>
            </a:r>
            <a:r>
              <a:rPr lang="en-GB" i="1" dirty="0">
                <a:solidFill>
                  <a:schemeClr val="accent1"/>
                </a:solidFill>
              </a:rPr>
              <a:t>	sub_row_4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[2,3])</a:t>
            </a:r>
          </a:p>
          <a:p>
            <a:pPr lvl="2"/>
            <a:r>
              <a:rPr lang="en-GB" dirty="0"/>
              <a:t>We could have done this another way…</a:t>
            </a:r>
          </a:p>
          <a:p>
            <a:pPr lvl="1"/>
            <a:r>
              <a:rPr lang="en-GB" dirty="0"/>
              <a:t>Subset in 2D:		</a:t>
            </a:r>
            <a:r>
              <a:rPr lang="en-GB" i="1" dirty="0">
                <a:solidFill>
                  <a:schemeClr val="accent1"/>
                </a:solidFill>
              </a:rPr>
              <a:t>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([1,3,4], [1,2])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9EDFD54-790F-48C5-AB34-3B962221F754}"/>
              </a:ext>
            </a:extLst>
          </p:cNvPr>
          <p:cNvSpPr/>
          <p:nvPr/>
        </p:nvSpPr>
        <p:spPr>
          <a:xfrm>
            <a:off x="335360" y="2847702"/>
            <a:ext cx="8399337" cy="3278461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47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Specify irregular subset as a vector (1D array)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Vectors written using square brackets</a:t>
            </a:r>
          </a:p>
          <a:p>
            <a:pPr lvl="1"/>
            <a:endParaRPr lang="en-GB" sz="1200" dirty="0">
              <a:solidFill>
                <a:srgbClr val="C00000"/>
              </a:solidFill>
            </a:endParaRPr>
          </a:p>
          <a:p>
            <a:r>
              <a:rPr lang="en-GB" dirty="0"/>
              <a:t>Using the 2D random number array</a:t>
            </a:r>
          </a:p>
          <a:p>
            <a:pPr lvl="1"/>
            <a:r>
              <a:rPr lang="en-GB" dirty="0"/>
              <a:t>Subset from column 2:	</a:t>
            </a:r>
            <a:r>
              <a:rPr lang="en-GB" i="1" dirty="0">
                <a:solidFill>
                  <a:schemeClr val="accent1"/>
                </a:solidFill>
              </a:rPr>
              <a:t>sub_col_2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([1,2,4], 2)</a:t>
            </a:r>
          </a:p>
          <a:p>
            <a:pPr lvl="1"/>
            <a:r>
              <a:rPr lang="en-GB" dirty="0"/>
              <a:t>Subset from row 4:</a:t>
            </a:r>
            <a:r>
              <a:rPr lang="en-GB" i="1" dirty="0">
                <a:solidFill>
                  <a:schemeClr val="accent1"/>
                </a:solidFill>
              </a:rPr>
              <a:t>	sub_row_4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[2,3])</a:t>
            </a:r>
          </a:p>
          <a:p>
            <a:pPr lvl="2"/>
            <a:r>
              <a:rPr lang="en-GB" dirty="0"/>
              <a:t>We could have done this another way…</a:t>
            </a:r>
          </a:p>
          <a:p>
            <a:pPr lvl="1"/>
            <a:r>
              <a:rPr lang="en-GB" dirty="0"/>
              <a:t>Subset in 2D:		</a:t>
            </a:r>
            <a:r>
              <a:rPr lang="en-GB" i="1" dirty="0">
                <a:solidFill>
                  <a:schemeClr val="accent1"/>
                </a:solidFill>
              </a:rPr>
              <a:t>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([1,3,4], [1,2])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9EDFD54-790F-48C5-AB34-3B962221F754}"/>
              </a:ext>
            </a:extLst>
          </p:cNvPr>
          <p:cNvSpPr/>
          <p:nvPr/>
        </p:nvSpPr>
        <p:spPr>
          <a:xfrm>
            <a:off x="335360" y="3317966"/>
            <a:ext cx="8399337" cy="2808197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6F3F5B-FE3F-4591-A27F-0416F074FAFD}"/>
              </a:ext>
            </a:extLst>
          </p:cNvPr>
          <p:cNvGrpSpPr/>
          <p:nvPr/>
        </p:nvGrpSpPr>
        <p:grpSpPr>
          <a:xfrm rot="10800000">
            <a:off x="9935013" y="1928231"/>
            <a:ext cx="792001" cy="3413384"/>
            <a:chOff x="9935012" y="1928230"/>
            <a:chExt cx="792001" cy="341338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921486-5904-4ED9-B564-ED1A64E28BDB}"/>
                </a:ext>
              </a:extLst>
            </p:cNvPr>
            <p:cNvSpPr/>
            <p:nvPr/>
          </p:nvSpPr>
          <p:spPr>
            <a:xfrm>
              <a:off x="9935013" y="1928230"/>
              <a:ext cx="792000" cy="79501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5B72FC-0BA5-41AE-B739-EFBA58F43908}"/>
                </a:ext>
              </a:extLst>
            </p:cNvPr>
            <p:cNvSpPr/>
            <p:nvPr/>
          </p:nvSpPr>
          <p:spPr>
            <a:xfrm rot="5400000">
              <a:off x="9499665" y="4114267"/>
              <a:ext cx="1662694" cy="792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1555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Specify irregular subset as a vector (1D array)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Vectors written using square brackets</a:t>
            </a:r>
          </a:p>
          <a:p>
            <a:pPr lvl="1"/>
            <a:endParaRPr lang="en-GB" sz="1200" dirty="0">
              <a:solidFill>
                <a:srgbClr val="C00000"/>
              </a:solidFill>
            </a:endParaRPr>
          </a:p>
          <a:p>
            <a:r>
              <a:rPr lang="en-GB" dirty="0"/>
              <a:t>Using the 2D random number array</a:t>
            </a:r>
          </a:p>
          <a:p>
            <a:pPr lvl="1"/>
            <a:r>
              <a:rPr lang="en-GB" dirty="0"/>
              <a:t>Subset from column 2:	</a:t>
            </a:r>
            <a:r>
              <a:rPr lang="en-GB" i="1" dirty="0">
                <a:solidFill>
                  <a:schemeClr val="accent1"/>
                </a:solidFill>
              </a:rPr>
              <a:t>sub_col_2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([1,2,4], 2)</a:t>
            </a:r>
          </a:p>
          <a:p>
            <a:pPr lvl="1"/>
            <a:r>
              <a:rPr lang="en-GB" dirty="0"/>
              <a:t>Subset from row 4:</a:t>
            </a:r>
            <a:r>
              <a:rPr lang="en-GB" i="1" dirty="0">
                <a:solidFill>
                  <a:schemeClr val="accent1"/>
                </a:solidFill>
              </a:rPr>
              <a:t>	sub_row_4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[2,3])</a:t>
            </a:r>
          </a:p>
          <a:p>
            <a:pPr lvl="2"/>
            <a:r>
              <a:rPr lang="en-GB" dirty="0"/>
              <a:t>We could have done this another way…</a:t>
            </a:r>
          </a:p>
          <a:p>
            <a:pPr lvl="1"/>
            <a:r>
              <a:rPr lang="en-GB" dirty="0"/>
              <a:t>Subset in 2D:		</a:t>
            </a:r>
            <a:r>
              <a:rPr lang="en-GB" i="1" dirty="0">
                <a:solidFill>
                  <a:schemeClr val="accent1"/>
                </a:solidFill>
              </a:rPr>
              <a:t>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([1,3,4], [1,2])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9EDFD54-790F-48C5-AB34-3B962221F754}"/>
              </a:ext>
            </a:extLst>
          </p:cNvPr>
          <p:cNvSpPr/>
          <p:nvPr/>
        </p:nvSpPr>
        <p:spPr>
          <a:xfrm>
            <a:off x="335360" y="4101737"/>
            <a:ext cx="8399337" cy="2024426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FF13B6-4C1E-411A-9EC3-8B89AB74D32D}"/>
              </a:ext>
            </a:extLst>
          </p:cNvPr>
          <p:cNvSpPr/>
          <p:nvPr/>
        </p:nvSpPr>
        <p:spPr>
          <a:xfrm rot="10800000">
            <a:off x="9927274" y="4543874"/>
            <a:ext cx="1673225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8432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Specify irregular subset as a vector (1D array)</a:t>
            </a:r>
          </a:p>
          <a:p>
            <a:pPr lvl="1"/>
            <a:r>
              <a:rPr lang="en-GB" dirty="0">
                <a:solidFill>
                  <a:srgbClr val="C00000"/>
                </a:solidFill>
              </a:rPr>
              <a:t>Vectors written using square brackets</a:t>
            </a:r>
          </a:p>
          <a:p>
            <a:pPr lvl="1"/>
            <a:endParaRPr lang="en-GB" sz="1200" dirty="0">
              <a:solidFill>
                <a:srgbClr val="C00000"/>
              </a:solidFill>
            </a:endParaRPr>
          </a:p>
          <a:p>
            <a:r>
              <a:rPr lang="en-GB" dirty="0"/>
              <a:t>Using the 2D random number array</a:t>
            </a:r>
          </a:p>
          <a:p>
            <a:pPr lvl="1"/>
            <a:r>
              <a:rPr lang="en-GB" dirty="0"/>
              <a:t>Subset from column 2:	</a:t>
            </a:r>
            <a:r>
              <a:rPr lang="en-GB" i="1" dirty="0">
                <a:solidFill>
                  <a:schemeClr val="accent1"/>
                </a:solidFill>
              </a:rPr>
              <a:t>sub_col_2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([1,2,4], 2)</a:t>
            </a:r>
          </a:p>
          <a:p>
            <a:pPr lvl="1"/>
            <a:r>
              <a:rPr lang="en-GB" dirty="0"/>
              <a:t>Subset from row 4:</a:t>
            </a:r>
            <a:r>
              <a:rPr lang="en-GB" i="1" dirty="0">
                <a:solidFill>
                  <a:schemeClr val="accent1"/>
                </a:solidFill>
              </a:rPr>
              <a:t>	sub_row_4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(4, [2,3])</a:t>
            </a:r>
          </a:p>
          <a:p>
            <a:pPr lvl="2"/>
            <a:r>
              <a:rPr lang="en-GB" dirty="0"/>
              <a:t>We could have done this another way…</a:t>
            </a:r>
          </a:p>
          <a:p>
            <a:pPr lvl="1"/>
            <a:r>
              <a:rPr lang="en-GB" dirty="0"/>
              <a:t>Subset in 2D:		</a:t>
            </a:r>
            <a:r>
              <a:rPr lang="en-GB" i="1" dirty="0">
                <a:solidFill>
                  <a:schemeClr val="accent1"/>
                </a:solidFill>
              </a:rPr>
              <a:t>sub_2D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([1,3,4], [1,2])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i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Table 11">
            <a:extLst>
              <a:ext uri="{FF2B5EF4-FFF2-40B4-BE49-F238E27FC236}">
                <a16:creationId xmlns:a16="http://schemas.microsoft.com/office/drawing/2014/main" id="{7215CCC6-A37C-4B9F-B2FF-E6B361490ECF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889101"/>
          <a:ext cx="2616537" cy="34887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DDFF13B6-4C1E-411A-9EC3-8B89AB74D32D}"/>
              </a:ext>
            </a:extLst>
          </p:cNvPr>
          <p:cNvSpPr/>
          <p:nvPr/>
        </p:nvSpPr>
        <p:spPr>
          <a:xfrm rot="10800000">
            <a:off x="9057669" y="3666309"/>
            <a:ext cx="1673225" cy="16695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2B9FD5-911C-4DEB-A83A-EC79A1A78FCA}"/>
              </a:ext>
            </a:extLst>
          </p:cNvPr>
          <p:cNvSpPr/>
          <p:nvPr/>
        </p:nvSpPr>
        <p:spPr>
          <a:xfrm rot="10800000">
            <a:off x="9057670" y="1925269"/>
            <a:ext cx="1673225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690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716647"/>
            <a:ext cx="9022732" cy="3759089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2094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irregular subsets in a matrix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matrix with 5 rows and 4 columns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columns 1,2 and 4 of row 3 and store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columns 1 and 4 of rows 2,3 and 5 and store as a new variable</a:t>
              </a:r>
            </a:p>
            <a:p>
              <a:pPr algn="ctr">
                <a:lnSpc>
                  <a:spcPct val="150000"/>
                </a:lnSpc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 the new variables have the correct values?</a:t>
              </a:r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What size is the result from part 3?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8909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Arrays and matrices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54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rand(3, 2,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2761280"/>
            <a:ext cx="7432901" cy="336488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48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rand(3, 2,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96296"/>
              </p:ext>
            </p:extLst>
          </p:nvPr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505985"/>
              </p:ext>
            </p:extLst>
          </p:nvPr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3752850"/>
            <a:ext cx="7432901" cy="237331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81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rand(3, 2,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/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/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4162425"/>
            <a:ext cx="7432901" cy="196373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FBF786-7C9E-4BBC-AC44-8FE7F9671C7F}"/>
              </a:ext>
            </a:extLst>
          </p:cNvPr>
          <p:cNvSpPr/>
          <p:nvPr/>
        </p:nvSpPr>
        <p:spPr>
          <a:xfrm rot="5400000">
            <a:off x="9928500" y="3669226"/>
            <a:ext cx="2543174" cy="795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40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rand(3, 2,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/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/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8BD196-B0D2-427D-AA40-A12A1D66E0ED}"/>
              </a:ext>
            </a:extLst>
          </p:cNvPr>
          <p:cNvSpPr/>
          <p:nvPr/>
        </p:nvSpPr>
        <p:spPr>
          <a:xfrm>
            <a:off x="335360" y="4648199"/>
            <a:ext cx="7432901" cy="147796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8AD264-6B34-48FE-842D-C7CC0BCF1AF7}"/>
              </a:ext>
            </a:extLst>
          </p:cNvPr>
          <p:cNvSpPr/>
          <p:nvPr/>
        </p:nvSpPr>
        <p:spPr>
          <a:xfrm>
            <a:off x="8012851" y="2799640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DA1A01-81D8-4DEB-B3C8-F8F4ABEFD9F1}"/>
              </a:ext>
            </a:extLst>
          </p:cNvPr>
          <p:cNvSpPr/>
          <p:nvPr/>
        </p:nvSpPr>
        <p:spPr>
          <a:xfrm>
            <a:off x="9933167" y="2799640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383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Indexing higher dimensions</a:t>
            </a:r>
          </a:p>
          <a:p>
            <a:pPr lvl="1"/>
            <a:r>
              <a:rPr lang="en-GB" dirty="0"/>
              <a:t>Uses exactly the same logic as in 2D</a:t>
            </a:r>
          </a:p>
          <a:p>
            <a:pPr lvl="1"/>
            <a:r>
              <a:rPr lang="en-GB" dirty="0"/>
              <a:t>Add another dimension with an extra comma</a:t>
            </a:r>
          </a:p>
          <a:p>
            <a:pPr lvl="1"/>
            <a:endParaRPr lang="en-GB" sz="1200" dirty="0"/>
          </a:p>
          <a:p>
            <a:r>
              <a:rPr lang="en-GB" dirty="0"/>
              <a:t>Creating a random number 3D array</a:t>
            </a:r>
          </a:p>
          <a:p>
            <a:pPr lvl="1"/>
            <a:r>
              <a:rPr lang="en-GB" dirty="0"/>
              <a:t>Create a 3D matrix:   	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 = rand(3, 2, 2)</a:t>
            </a:r>
          </a:p>
          <a:p>
            <a:pPr lvl="1"/>
            <a:r>
              <a:rPr lang="en-GB" dirty="0"/>
              <a:t>Column 2 in slice 2:</a:t>
            </a:r>
            <a:r>
              <a:rPr lang="en-GB" i="1" dirty="0">
                <a:solidFill>
                  <a:schemeClr val="accent1"/>
                </a:solidFill>
              </a:rPr>
              <a:t>	col_2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(:, 2, 2)</a:t>
            </a:r>
          </a:p>
          <a:p>
            <a:pPr lvl="1"/>
            <a:r>
              <a:rPr lang="en-GB" dirty="0"/>
              <a:t>Top-left in both slices: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tl_val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1, :)</a:t>
            </a:r>
          </a:p>
          <a:p>
            <a:pPr lvl="1"/>
            <a:r>
              <a:rPr lang="en-GB" dirty="0"/>
              <a:t>Row 1 in both slices:</a:t>
            </a:r>
            <a:r>
              <a:rPr lang="en-GB" i="1" dirty="0">
                <a:solidFill>
                  <a:schemeClr val="accent1"/>
                </a:solidFill>
              </a:rPr>
              <a:t>	row_1 = </a:t>
            </a:r>
            <a:r>
              <a:rPr lang="en-GB" i="1" dirty="0" err="1">
                <a:solidFill>
                  <a:schemeClr val="accent1"/>
                </a:solidFill>
              </a:rPr>
              <a:t>rand_array</a:t>
            </a:r>
            <a:r>
              <a:rPr lang="en-GB" i="1" dirty="0">
                <a:solidFill>
                  <a:schemeClr val="accent1"/>
                </a:solidFill>
              </a:rPr>
              <a:t>(1, :, :)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200" dirty="0"/>
          </a:p>
        </p:txBody>
      </p:sp>
      <p:graphicFrame>
        <p:nvGraphicFramePr>
          <p:cNvPr id="30" name="Table 11">
            <a:extLst>
              <a:ext uri="{FF2B5EF4-FFF2-40B4-BE49-F238E27FC236}">
                <a16:creationId xmlns:a16="http://schemas.microsoft.com/office/drawing/2014/main" id="{DD448D23-DA33-45FF-B86F-3347AEE2C78B}"/>
              </a:ext>
            </a:extLst>
          </p:cNvPr>
          <p:cNvGraphicFramePr>
            <a:graphicFrameLocks noGrp="1"/>
          </p:cNvGraphicFramePr>
          <p:nvPr/>
        </p:nvGraphicFramePr>
        <p:xfrm>
          <a:off x="7975540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31" name="Table 11">
            <a:extLst>
              <a:ext uri="{FF2B5EF4-FFF2-40B4-BE49-F238E27FC236}">
                <a16:creationId xmlns:a16="http://schemas.microsoft.com/office/drawing/2014/main" id="{12DCC30D-C3C7-488C-86F4-F7D4922216BA}"/>
              </a:ext>
            </a:extLst>
          </p:cNvPr>
          <p:cNvGraphicFramePr>
            <a:graphicFrameLocks noGrp="1"/>
          </p:cNvGraphicFramePr>
          <p:nvPr/>
        </p:nvGraphicFramePr>
        <p:xfrm>
          <a:off x="9894924" y="2761280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0.0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0.8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4ADCB8CA-A04C-4DAE-90AD-433BB31A1BED}"/>
              </a:ext>
            </a:extLst>
          </p:cNvPr>
          <p:cNvSpPr/>
          <p:nvPr/>
        </p:nvSpPr>
        <p:spPr>
          <a:xfrm>
            <a:off x="8360245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1152A9-D309-41E0-A7F3-1BBCCF038A0A}"/>
              </a:ext>
            </a:extLst>
          </p:cNvPr>
          <p:cNvSpPr/>
          <p:nvPr/>
        </p:nvSpPr>
        <p:spPr>
          <a:xfrm>
            <a:off x="10279629" y="5516078"/>
            <a:ext cx="9749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solidFill>
                  <a:srgbClr val="BF2F37"/>
                </a:solidFill>
              </a:rPr>
              <a:t>Slice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8AD264-6B34-48FE-842D-C7CC0BCF1AF7}"/>
              </a:ext>
            </a:extLst>
          </p:cNvPr>
          <p:cNvSpPr/>
          <p:nvPr/>
        </p:nvSpPr>
        <p:spPr>
          <a:xfrm>
            <a:off x="8012851" y="2799640"/>
            <a:ext cx="166455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E8FBB7-26BD-4067-B87C-912624FCCCDB}"/>
              </a:ext>
            </a:extLst>
          </p:cNvPr>
          <p:cNvSpPr/>
          <p:nvPr/>
        </p:nvSpPr>
        <p:spPr>
          <a:xfrm>
            <a:off x="9933023" y="2799640"/>
            <a:ext cx="166455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4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1716647"/>
            <a:ext cx="9022732" cy="3759089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2094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Indexing a 3D array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Create a random number 3D array with 5 rows, 4 columns and 3 slices</a:t>
              </a:r>
            </a:p>
            <a:p>
              <a:pPr>
                <a:lnSpc>
                  <a:spcPct val="150000"/>
                </a:lnSpc>
              </a:pPr>
              <a:r>
                <a:rPr lang="en-GB" sz="2000" dirty="0"/>
                <a:t>           - Skip the semicolon at the end of the line, so we can see the matrix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value at row 3, column 2 of all slices and store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Access entire second slice and store as a new variable</a:t>
              </a:r>
            </a:p>
            <a:p>
              <a:pPr algn="ctr">
                <a:lnSpc>
                  <a:spcPct val="150000"/>
                </a:lnSpc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 the new variables have the correct values?</a:t>
              </a:r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What size is the result from part 2?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502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8325CB-4238-4669-8C80-D6F3FA7E385C}"/>
              </a:ext>
            </a:extLst>
          </p:cNvPr>
          <p:cNvSpPr/>
          <p:nvPr/>
        </p:nvSpPr>
        <p:spPr>
          <a:xfrm>
            <a:off x="335360" y="3257006"/>
            <a:ext cx="7746194" cy="2869156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63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11">
            <a:extLst>
              <a:ext uri="{FF2B5EF4-FFF2-40B4-BE49-F238E27FC236}">
                <a16:creationId xmlns:a16="http://schemas.microsoft.com/office/drawing/2014/main" id="{8255862F-E811-446F-A5A2-D4F681D5B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4023606"/>
              </p:ext>
            </p:extLst>
          </p:nvPr>
        </p:nvGraphicFramePr>
        <p:xfrm>
          <a:off x="8236797" y="2343031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77EE3636-7725-450C-BD6F-DEACC17E1B1F}"/>
              </a:ext>
            </a:extLst>
          </p:cNvPr>
          <p:cNvSpPr/>
          <p:nvPr/>
        </p:nvSpPr>
        <p:spPr>
          <a:xfrm>
            <a:off x="335360" y="4153989"/>
            <a:ext cx="7746194" cy="197217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749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11">
            <a:extLst>
              <a:ext uri="{FF2B5EF4-FFF2-40B4-BE49-F238E27FC236}">
                <a16:creationId xmlns:a16="http://schemas.microsoft.com/office/drawing/2014/main" id="{8255862F-E811-446F-A5A2-D4F681D5B3BA}"/>
              </a:ext>
            </a:extLst>
          </p:cNvPr>
          <p:cNvGraphicFramePr>
            <a:graphicFrameLocks noGrp="1"/>
          </p:cNvGraphicFramePr>
          <p:nvPr/>
        </p:nvGraphicFramePr>
        <p:xfrm>
          <a:off x="8236797" y="2343031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44DD2260-E5DD-41CF-93B8-B4DF9523E0B6}"/>
              </a:ext>
            </a:extLst>
          </p:cNvPr>
          <p:cNvSpPr/>
          <p:nvPr/>
        </p:nvSpPr>
        <p:spPr>
          <a:xfrm>
            <a:off x="335360" y="4598126"/>
            <a:ext cx="7746194" cy="1528035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CE84AA-6117-440E-8D93-4D756F7C43DF}"/>
              </a:ext>
            </a:extLst>
          </p:cNvPr>
          <p:cNvSpPr/>
          <p:nvPr/>
        </p:nvSpPr>
        <p:spPr>
          <a:xfrm>
            <a:off x="8276496" y="3252918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16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11">
            <a:extLst>
              <a:ext uri="{FF2B5EF4-FFF2-40B4-BE49-F238E27FC236}">
                <a16:creationId xmlns:a16="http://schemas.microsoft.com/office/drawing/2014/main" id="{8255862F-E811-446F-A5A2-D4F681D5B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8261891"/>
              </p:ext>
            </p:extLst>
          </p:nvPr>
        </p:nvGraphicFramePr>
        <p:xfrm>
          <a:off x="8236797" y="2343031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44DD2260-E5DD-41CF-93B8-B4DF9523E0B6}"/>
              </a:ext>
            </a:extLst>
          </p:cNvPr>
          <p:cNvSpPr/>
          <p:nvPr/>
        </p:nvSpPr>
        <p:spPr>
          <a:xfrm>
            <a:off x="335360" y="5068389"/>
            <a:ext cx="7746194" cy="105777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CE84AA-6117-440E-8D93-4D756F7C43DF}"/>
              </a:ext>
            </a:extLst>
          </p:cNvPr>
          <p:cNvSpPr/>
          <p:nvPr/>
        </p:nvSpPr>
        <p:spPr>
          <a:xfrm>
            <a:off x="9147076" y="2381129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84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/>
              <a:t>So far we’ve only looked at variables holding a single value</a:t>
            </a:r>
          </a:p>
          <a:p>
            <a:endParaRPr lang="en-GB" sz="1200" dirty="0"/>
          </a:p>
          <a:p>
            <a:r>
              <a:rPr lang="en-GB" dirty="0"/>
              <a:t>Arrays hold multiple numeric values in an n-dimensional grid</a:t>
            </a:r>
          </a:p>
          <a:p>
            <a:pPr lvl="1"/>
            <a:r>
              <a:rPr lang="en-GB" dirty="0"/>
              <a:t>MATLAB is specifically optimised for calculations on these</a:t>
            </a:r>
          </a:p>
          <a:p>
            <a:pPr lvl="1"/>
            <a:r>
              <a:rPr lang="en-GB" dirty="0"/>
              <a:t>Have a minimum of 2 dimensions (XY)</a:t>
            </a:r>
          </a:p>
          <a:p>
            <a:pPr lvl="1"/>
            <a:r>
              <a:rPr lang="en-GB" dirty="0"/>
              <a:t>XY dimensions always specified first in the order (row, column)</a:t>
            </a:r>
          </a:p>
          <a:p>
            <a:pPr lvl="1"/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FEA4F3-C917-4C3E-BA69-FAE55AB9EA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604" y="3880684"/>
            <a:ext cx="5818792" cy="216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47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11">
            <a:extLst>
              <a:ext uri="{FF2B5EF4-FFF2-40B4-BE49-F238E27FC236}">
                <a16:creationId xmlns:a16="http://schemas.microsoft.com/office/drawing/2014/main" id="{8255862F-E811-446F-A5A2-D4F681D5B3BA}"/>
              </a:ext>
            </a:extLst>
          </p:cNvPr>
          <p:cNvGraphicFramePr>
            <a:graphicFrameLocks noGrp="1"/>
          </p:cNvGraphicFramePr>
          <p:nvPr/>
        </p:nvGraphicFramePr>
        <p:xfrm>
          <a:off x="8236797" y="2343031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44DD2260-E5DD-41CF-93B8-B4DF9523E0B6}"/>
              </a:ext>
            </a:extLst>
          </p:cNvPr>
          <p:cNvSpPr/>
          <p:nvPr/>
        </p:nvSpPr>
        <p:spPr>
          <a:xfrm>
            <a:off x="335360" y="5495109"/>
            <a:ext cx="7746194" cy="63105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CE84AA-6117-440E-8D93-4D756F7C43DF}"/>
              </a:ext>
            </a:extLst>
          </p:cNvPr>
          <p:cNvSpPr/>
          <p:nvPr/>
        </p:nvSpPr>
        <p:spPr>
          <a:xfrm>
            <a:off x="9147076" y="3255299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68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dirty="0"/>
              <a:t>It’s also possible to index using a single number</a:t>
            </a:r>
          </a:p>
          <a:p>
            <a:pPr lvl="1"/>
            <a:r>
              <a:rPr lang="en-GB" dirty="0"/>
              <a:t>This is called “linear indexing”</a:t>
            </a:r>
          </a:p>
          <a:p>
            <a:pPr lvl="1"/>
            <a:r>
              <a:rPr lang="en-GB" dirty="0"/>
              <a:t>Uses order rows, then columns</a:t>
            </a:r>
          </a:p>
          <a:p>
            <a:pPr lvl="1"/>
            <a:r>
              <a:rPr lang="en-GB" dirty="0"/>
              <a:t>Convert an ND array to 1D using single </a:t>
            </a:r>
            <a:r>
              <a:rPr lang="en-GB" i="1" dirty="0">
                <a:solidFill>
                  <a:schemeClr val="accent1"/>
                </a:solidFill>
              </a:rPr>
              <a:t>:</a:t>
            </a:r>
            <a:r>
              <a:rPr lang="en-GB" dirty="0"/>
              <a:t> operator</a:t>
            </a:r>
          </a:p>
          <a:p>
            <a:pPr lvl="1"/>
            <a:endParaRPr lang="en-GB" sz="1200" dirty="0"/>
          </a:p>
          <a:p>
            <a:r>
              <a:rPr lang="en-GB" dirty="0"/>
              <a:t>Demonstrating this with a 2D array</a:t>
            </a:r>
          </a:p>
          <a:p>
            <a:pPr lvl="1"/>
            <a:r>
              <a:rPr lang="en-GB" dirty="0"/>
              <a:t>Create 2D array:	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 = rand(3, 2)</a:t>
            </a:r>
          </a:p>
          <a:p>
            <a:pPr lvl="1"/>
            <a:r>
              <a:rPr lang="en-GB" dirty="0"/>
              <a:t>Second element:	</a:t>
            </a:r>
            <a:r>
              <a:rPr lang="en-GB" i="1" dirty="0">
                <a:solidFill>
                  <a:schemeClr val="accent1"/>
                </a:solidFill>
              </a:rPr>
              <a:t>el_2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(2)</a:t>
            </a:r>
          </a:p>
          <a:p>
            <a:pPr lvl="1"/>
            <a:r>
              <a:rPr lang="en-GB" dirty="0"/>
              <a:t>Fourth element:	</a:t>
            </a:r>
            <a:r>
              <a:rPr lang="en-GB" i="1" dirty="0">
                <a:solidFill>
                  <a:schemeClr val="accent1"/>
                </a:solidFill>
              </a:rPr>
              <a:t>el_4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(4)</a:t>
            </a:r>
          </a:p>
          <a:p>
            <a:pPr lvl="1"/>
            <a:r>
              <a:rPr lang="en-GB" dirty="0"/>
              <a:t>Fifth element:		</a:t>
            </a:r>
            <a:r>
              <a:rPr lang="en-GB" i="1" dirty="0">
                <a:solidFill>
                  <a:schemeClr val="accent1"/>
                </a:solidFill>
              </a:rPr>
              <a:t>el_5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(5)</a:t>
            </a:r>
          </a:p>
          <a:p>
            <a:pPr lvl="1"/>
            <a:r>
              <a:rPr lang="en-GB" dirty="0"/>
              <a:t>Convert to 1D:		</a:t>
            </a:r>
            <a:r>
              <a:rPr lang="en-GB" i="1" dirty="0" err="1">
                <a:solidFill>
                  <a:schemeClr val="accent1"/>
                </a:solidFill>
              </a:rPr>
              <a:t>lin_arr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rect_arr</a:t>
            </a:r>
            <a:r>
              <a:rPr lang="en-GB" i="1" dirty="0">
                <a:solidFill>
                  <a:schemeClr val="accent1"/>
                </a:solidFill>
              </a:rPr>
              <a:t>(:)</a:t>
            </a:r>
            <a:endParaRPr lang="en-GB" sz="1200" i="1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11">
            <a:extLst>
              <a:ext uri="{FF2B5EF4-FFF2-40B4-BE49-F238E27FC236}">
                <a16:creationId xmlns:a16="http://schemas.microsoft.com/office/drawing/2014/main" id="{8255862F-E811-446F-A5A2-D4F681D5B3BA}"/>
              </a:ext>
            </a:extLst>
          </p:cNvPr>
          <p:cNvGraphicFramePr>
            <a:graphicFrameLocks noGrp="1"/>
          </p:cNvGraphicFramePr>
          <p:nvPr/>
        </p:nvGraphicFramePr>
        <p:xfrm>
          <a:off x="8236797" y="2343031"/>
          <a:ext cx="1744358" cy="26165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graphicFrame>
        <p:nvGraphicFramePr>
          <p:cNvPr id="6" name="Table 11">
            <a:extLst>
              <a:ext uri="{FF2B5EF4-FFF2-40B4-BE49-F238E27FC236}">
                <a16:creationId xmlns:a16="http://schemas.microsoft.com/office/drawing/2014/main" id="{173D8919-0462-4D4D-A7BE-2B6D00EC7045}"/>
              </a:ext>
            </a:extLst>
          </p:cNvPr>
          <p:cNvGraphicFramePr>
            <a:graphicFrameLocks noGrp="1"/>
          </p:cNvGraphicFramePr>
          <p:nvPr/>
        </p:nvGraphicFramePr>
        <p:xfrm>
          <a:off x="10919282" y="1491298"/>
          <a:ext cx="720000" cy="432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190284446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1.0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404582326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43807945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6762317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0E2208-C425-4608-9425-B09EA0AE83C0}"/>
              </a:ext>
            </a:extLst>
          </p:cNvPr>
          <p:cNvCxnSpPr>
            <a:cxnSpLocks/>
          </p:cNvCxnSpPr>
          <p:nvPr/>
        </p:nvCxnSpPr>
        <p:spPr>
          <a:xfrm>
            <a:off x="10222430" y="3624071"/>
            <a:ext cx="387624" cy="0"/>
          </a:xfrm>
          <a:prstGeom prst="straightConnector1">
            <a:avLst/>
          </a:prstGeom>
          <a:ln w="28575">
            <a:solidFill>
              <a:srgbClr val="BF2F3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47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C8CBFC-B9DE-446E-B6F2-DBC0273CE6DD}"/>
              </a:ext>
            </a:extLst>
          </p:cNvPr>
          <p:cNvSpPr/>
          <p:nvPr/>
        </p:nvSpPr>
        <p:spPr>
          <a:xfrm>
            <a:off x="335360" y="1186593"/>
            <a:ext cx="8351440" cy="493956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267682"/>
              </p:ext>
            </p:extLst>
          </p:nvPr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862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6C8CBFC-B9DE-446E-B6F2-DBC0273CE6DD}"/>
              </a:ext>
            </a:extLst>
          </p:cNvPr>
          <p:cNvSpPr/>
          <p:nvPr/>
        </p:nvSpPr>
        <p:spPr>
          <a:xfrm>
            <a:off x="335360" y="2144684"/>
            <a:ext cx="8351440" cy="398147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AEF767-2447-4FFE-9AB7-5E615E3A9744}"/>
              </a:ext>
            </a:extLst>
          </p:cNvPr>
          <p:cNvSpPr/>
          <p:nvPr/>
        </p:nvSpPr>
        <p:spPr>
          <a:xfrm>
            <a:off x="10805062" y="2382784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43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6C8CBFC-B9DE-446E-B6F2-DBC0273CE6DD}"/>
              </a:ext>
            </a:extLst>
          </p:cNvPr>
          <p:cNvSpPr/>
          <p:nvPr/>
        </p:nvSpPr>
        <p:spPr>
          <a:xfrm>
            <a:off x="335360" y="3174784"/>
            <a:ext cx="8351440" cy="295137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01CB68-B36C-4B60-B4C6-3517BD646327}"/>
              </a:ext>
            </a:extLst>
          </p:cNvPr>
          <p:cNvSpPr/>
          <p:nvPr/>
        </p:nvSpPr>
        <p:spPr>
          <a:xfrm>
            <a:off x="9058275" y="3251162"/>
            <a:ext cx="2538713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95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6C8CBFC-B9DE-446E-B6F2-DBC0273CE6DD}"/>
              </a:ext>
            </a:extLst>
          </p:cNvPr>
          <p:cNvSpPr/>
          <p:nvPr/>
        </p:nvSpPr>
        <p:spPr>
          <a:xfrm>
            <a:off x="335360" y="4043162"/>
            <a:ext cx="8351440" cy="208300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01CB68-B36C-4B60-B4C6-3517BD646327}"/>
              </a:ext>
            </a:extLst>
          </p:cNvPr>
          <p:cNvSpPr/>
          <p:nvPr/>
        </p:nvSpPr>
        <p:spPr>
          <a:xfrm>
            <a:off x="9058275" y="5000674"/>
            <a:ext cx="1673225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47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6C8CBFC-B9DE-446E-B6F2-DBC0273CE6DD}"/>
              </a:ext>
            </a:extLst>
          </p:cNvPr>
          <p:cNvSpPr/>
          <p:nvPr/>
        </p:nvSpPr>
        <p:spPr>
          <a:xfrm>
            <a:off x="335360" y="5124450"/>
            <a:ext cx="8351440" cy="1001712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E29576-003C-4099-83F7-F0F15AD10AFF}"/>
              </a:ext>
            </a:extLst>
          </p:cNvPr>
          <p:cNvSpPr/>
          <p:nvPr/>
        </p:nvSpPr>
        <p:spPr>
          <a:xfrm>
            <a:off x="10805062" y="1508865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871176-86C3-413A-B3B7-7C5E8C7E359E}"/>
              </a:ext>
            </a:extLst>
          </p:cNvPr>
          <p:cNvSpPr/>
          <p:nvPr/>
        </p:nvSpPr>
        <p:spPr>
          <a:xfrm>
            <a:off x="10805062" y="3252917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A7874C-D0EB-4EB5-AB5A-AFBC0A727141}"/>
              </a:ext>
            </a:extLst>
          </p:cNvPr>
          <p:cNvSpPr/>
          <p:nvPr/>
        </p:nvSpPr>
        <p:spPr>
          <a:xfrm>
            <a:off x="10805062" y="4997062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41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Indexing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80" y="1186594"/>
            <a:ext cx="11490880" cy="4929411"/>
          </a:xfrm>
        </p:spPr>
        <p:txBody>
          <a:bodyPr/>
          <a:lstStyle/>
          <a:p>
            <a:r>
              <a:rPr lang="en-GB" sz="2400" dirty="0"/>
              <a:t>Single value</a:t>
            </a:r>
          </a:p>
          <a:p>
            <a:pPr lvl="1"/>
            <a:r>
              <a:rPr lang="en-GB" sz="2000" dirty="0"/>
              <a:t>Comma separated list of indices:	</a:t>
            </a:r>
            <a:r>
              <a:rPr lang="en-GB" sz="2000" i="1" dirty="0">
                <a:solidFill>
                  <a:schemeClr val="accent1"/>
                </a:solidFill>
              </a:rPr>
              <a:t>val_1 = my_array(2,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Full range</a:t>
            </a:r>
          </a:p>
          <a:p>
            <a:pPr lvl="1"/>
            <a:r>
              <a:rPr lang="en-GB" sz="2000" dirty="0"/>
              <a:t>Replace axis index with colon:	</a:t>
            </a:r>
            <a:r>
              <a:rPr lang="en-GB" sz="2000" i="1" dirty="0">
                <a:solidFill>
                  <a:schemeClr val="accent1"/>
                </a:solidFill>
              </a:rPr>
              <a:t>val_2 = my_array(3, :)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Complete subset</a:t>
            </a:r>
          </a:p>
          <a:p>
            <a:pPr lvl="1"/>
            <a:r>
              <a:rPr lang="en-GB" sz="2000" dirty="0"/>
              <a:t>Specify start and end index:		</a:t>
            </a:r>
            <a:r>
              <a:rPr lang="en-GB" sz="2000" i="1" dirty="0">
                <a:solidFill>
                  <a:schemeClr val="accent1"/>
                </a:solidFill>
              </a:rPr>
              <a:t>val_3 = my_array(5, 1:2)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Regular interval subset</a:t>
            </a:r>
          </a:p>
          <a:p>
            <a:pPr lvl="1"/>
            <a:r>
              <a:rPr lang="en-GB" sz="2000" dirty="0"/>
              <a:t>Specify start and end with interval:	</a:t>
            </a:r>
            <a:r>
              <a:rPr lang="en-GB" sz="2000" i="1" dirty="0">
                <a:solidFill>
                  <a:schemeClr val="accent1"/>
                </a:solidFill>
              </a:rPr>
              <a:t>val_4 = my_array(1:2:5, 3)</a:t>
            </a:r>
          </a:p>
          <a:p>
            <a:pPr lvl="1"/>
            <a:endParaRPr lang="en-GB" sz="1000" i="1" dirty="0">
              <a:solidFill>
                <a:schemeClr val="accent1"/>
              </a:solidFill>
            </a:endParaRPr>
          </a:p>
          <a:p>
            <a:r>
              <a:rPr lang="en-GB" sz="2400" dirty="0"/>
              <a:t>Irregular interval subset</a:t>
            </a:r>
          </a:p>
          <a:p>
            <a:pPr lvl="1"/>
            <a:r>
              <a:rPr lang="en-GB" sz="2000" dirty="0"/>
              <a:t>Specify vector of indices:		</a:t>
            </a:r>
            <a:r>
              <a:rPr lang="en-GB" sz="2000" i="1" dirty="0">
                <a:solidFill>
                  <a:schemeClr val="accent1"/>
                </a:solidFill>
              </a:rPr>
              <a:t>val_5 = my_array([2,4,5], 2)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619E3FA-0896-4DD4-A843-B245B6E91D38}"/>
              </a:ext>
            </a:extLst>
          </p:cNvPr>
          <p:cNvGraphicFramePr>
            <a:graphicFrameLocks noGrp="1"/>
          </p:cNvGraphicFramePr>
          <p:nvPr/>
        </p:nvGraphicFramePr>
        <p:xfrm>
          <a:off x="9022745" y="1470851"/>
          <a:ext cx="2616537" cy="4360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179">
                  <a:extLst>
                    <a:ext uri="{9D8B030D-6E8A-4147-A177-3AD203B41FA5}">
                      <a16:colId xmlns:a16="http://schemas.microsoft.com/office/drawing/2014/main" val="2264223351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4294296283"/>
                    </a:ext>
                  </a:extLst>
                </a:gridCol>
                <a:gridCol w="872179">
                  <a:extLst>
                    <a:ext uri="{9D8B030D-6E8A-4147-A177-3AD203B41FA5}">
                      <a16:colId xmlns:a16="http://schemas.microsoft.com/office/drawing/2014/main" val="3139006436"/>
                    </a:ext>
                  </a:extLst>
                </a:gridCol>
              </a:tblGrid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1768417996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0.9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70346522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0.1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2907702860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0.4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0.2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637290251"/>
                  </a:ext>
                </a:extLst>
              </a:tr>
              <a:tr h="872179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0.7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0.3</a:t>
                      </a:r>
                    </a:p>
                  </a:txBody>
                  <a:tcPr marL="252170" marR="252170" marT="126087" marB="12608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0.5</a:t>
                      </a:r>
                    </a:p>
                  </a:txBody>
                  <a:tcPr marL="252170" marR="252170" marT="126087" marB="126087" anchor="ctr"/>
                </a:tc>
                <a:extLst>
                  <a:ext uri="{0D108BD9-81ED-4DB2-BD59-A6C34878D82A}">
                    <a16:rowId xmlns:a16="http://schemas.microsoft.com/office/drawing/2014/main" val="376459835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6E29576-003C-4099-83F7-F0F15AD10AFF}"/>
              </a:ext>
            </a:extLst>
          </p:cNvPr>
          <p:cNvSpPr/>
          <p:nvPr/>
        </p:nvSpPr>
        <p:spPr>
          <a:xfrm>
            <a:off x="9935013" y="2380261"/>
            <a:ext cx="792000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6A1DC2-31A7-4567-90CC-8CAF1DB3A190}"/>
              </a:ext>
            </a:extLst>
          </p:cNvPr>
          <p:cNvSpPr/>
          <p:nvPr/>
        </p:nvSpPr>
        <p:spPr>
          <a:xfrm rot="5400000">
            <a:off x="9494400" y="4561033"/>
            <a:ext cx="1673225" cy="79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82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Creating matrices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080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2D matrix from known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Surround values with square brackets</a:t>
            </a:r>
          </a:p>
          <a:p>
            <a:pPr lvl="1"/>
            <a:r>
              <a:rPr lang="en-GB" dirty="0"/>
              <a:t>Comma-separate items on the same row</a:t>
            </a:r>
          </a:p>
          <a:p>
            <a:pPr lvl="1"/>
            <a:r>
              <a:rPr lang="en-GB" dirty="0"/>
              <a:t>Semicolon-separate rows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E0D0426-0B06-473B-9CD0-B82445A8FEE4}"/>
              </a:ext>
            </a:extLst>
          </p:cNvPr>
          <p:cNvSpPr txBox="1">
            <a:spLocks/>
          </p:cNvSpPr>
          <p:nvPr/>
        </p:nvSpPr>
        <p:spPr>
          <a:xfrm>
            <a:off x="335360" y="2805583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single row</a:t>
            </a:r>
          </a:p>
          <a:p>
            <a:pPr marL="457200" lvl="1" indent="0">
              <a:buNone/>
            </a:pPr>
            <a:r>
              <a:rPr lang="en-GB" i="1" dirty="0">
                <a:solidFill>
                  <a:schemeClr val="accent1"/>
                </a:solidFill>
              </a:rPr>
              <a:t>v1 = [32, -17, 4]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53AA60D-C624-43EF-9E8C-99F29A3BF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920" y="3850376"/>
            <a:ext cx="2804160" cy="21907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5B85927-0157-4AB1-B1CE-6782F9DF5441}"/>
              </a:ext>
            </a:extLst>
          </p:cNvPr>
          <p:cNvSpPr txBox="1">
            <a:spLocks/>
          </p:cNvSpPr>
          <p:nvPr/>
        </p:nvSpPr>
        <p:spPr>
          <a:xfrm>
            <a:off x="4176560" y="2805582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single column</a:t>
            </a:r>
          </a:p>
          <a:p>
            <a:pPr marL="457200" lvl="1" indent="0">
              <a:buNone/>
            </a:pPr>
            <a:r>
              <a:rPr lang="en-GB" i="1" dirty="0">
                <a:solidFill>
                  <a:schemeClr val="accent1"/>
                </a:solidFill>
              </a:rPr>
              <a:t>v2 = [32; -17; 4]</a:t>
            </a:r>
          </a:p>
          <a:p>
            <a:endParaRPr lang="en-GB" dirty="0"/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C7002C5-58B7-4395-B99C-219A0BA87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880" y="3850376"/>
            <a:ext cx="2804160" cy="21907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3B329FC-57D7-4384-A84D-C614B27BF593}"/>
              </a:ext>
            </a:extLst>
          </p:cNvPr>
          <p:cNvSpPr txBox="1">
            <a:spLocks/>
          </p:cNvSpPr>
          <p:nvPr/>
        </p:nvSpPr>
        <p:spPr>
          <a:xfrm>
            <a:off x="8015442" y="2805579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 true 2D matrix</a:t>
            </a:r>
          </a:p>
          <a:p>
            <a:pPr marL="457200" lvl="1" indent="0">
              <a:buNone/>
            </a:pPr>
            <a:r>
              <a:rPr lang="en-GB" i="1" dirty="0">
                <a:solidFill>
                  <a:schemeClr val="accent1"/>
                </a:solidFill>
              </a:rPr>
              <a:t>v3 = [3, -65; -1, 24; 6, 0]</a:t>
            </a:r>
          </a:p>
          <a:p>
            <a:endParaRPr lang="en-GB" dirty="0"/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55EB208-4DE9-48EF-832B-B81488BF7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3962" y="3850376"/>
            <a:ext cx="2804160" cy="21907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</p:spTree>
    <p:extLst>
      <p:ext uri="{BB962C8B-B14F-4D97-AF65-F5344CB8AC3E}">
        <p14:creationId xmlns:p14="http://schemas.microsoft.com/office/powerpoint/2010/main" val="46033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/>
              <a:t>Before we go further, a bit of terminology</a:t>
            </a:r>
          </a:p>
          <a:p>
            <a:pPr lvl="1"/>
            <a:r>
              <a:rPr lang="en-GB" dirty="0"/>
              <a:t>In the literature you’ll often see “matrix” and “array” used interchangeably</a:t>
            </a:r>
          </a:p>
          <a:p>
            <a:pPr lvl="1"/>
            <a:endParaRPr lang="en-GB" sz="1200" dirty="0"/>
          </a:p>
          <a:p>
            <a:r>
              <a:rPr lang="en-GB" dirty="0"/>
              <a:t>Array</a:t>
            </a:r>
          </a:p>
          <a:p>
            <a:pPr lvl="1"/>
            <a:r>
              <a:rPr lang="en-GB" dirty="0"/>
              <a:t>An N-dimensional, ordered collection of data</a:t>
            </a:r>
          </a:p>
          <a:p>
            <a:pPr lvl="1"/>
            <a:endParaRPr lang="en-GB" sz="1200" dirty="0"/>
          </a:p>
          <a:p>
            <a:r>
              <a:rPr lang="en-GB" dirty="0"/>
              <a:t>Vector</a:t>
            </a:r>
          </a:p>
          <a:p>
            <a:pPr lvl="1"/>
            <a:r>
              <a:rPr lang="en-GB" dirty="0"/>
              <a:t>A 1D array</a:t>
            </a:r>
          </a:p>
          <a:p>
            <a:pPr lvl="1"/>
            <a:endParaRPr lang="en-GB" sz="1200" dirty="0"/>
          </a:p>
          <a:p>
            <a:r>
              <a:rPr lang="en-GB" dirty="0"/>
              <a:t>Matrix</a:t>
            </a:r>
          </a:p>
          <a:p>
            <a:pPr lvl="1"/>
            <a:r>
              <a:rPr lang="en-GB" dirty="0"/>
              <a:t>A 2D array</a:t>
            </a:r>
          </a:p>
          <a:p>
            <a:pPr lvl="1"/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419018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Matrices can be joined along existing or new axes</a:t>
            </a:r>
          </a:p>
          <a:p>
            <a:pPr lvl="1"/>
            <a:r>
              <a:rPr lang="en-GB" dirty="0"/>
              <a:t>Used to create higher dimensionalities than 2D</a:t>
            </a:r>
          </a:p>
          <a:p>
            <a:pPr lvl="1"/>
            <a:endParaRPr lang="en-GB" sz="1200" dirty="0"/>
          </a:p>
          <a:p>
            <a:r>
              <a:rPr lang="en-GB" dirty="0"/>
              <a:t>Using concatenation function</a:t>
            </a:r>
          </a:p>
          <a:p>
            <a:pPr lvl="1"/>
            <a:r>
              <a:rPr lang="en-GB" dirty="0"/>
              <a:t>Create separate matrices, then join using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First argument of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specifies axis to concatenate along</a:t>
            </a:r>
          </a:p>
          <a:p>
            <a:pPr lvl="1"/>
            <a:endParaRPr lang="en-GB" sz="1200" dirty="0"/>
          </a:p>
          <a:p>
            <a:r>
              <a:rPr lang="en-GB" dirty="0"/>
              <a:t>By indexing</a:t>
            </a:r>
          </a:p>
          <a:p>
            <a:pPr lvl="1"/>
            <a:r>
              <a:rPr lang="en-GB" dirty="0"/>
              <a:t>Create separate matrices, then merge one into the other</a:t>
            </a:r>
          </a:p>
          <a:p>
            <a:pPr lvl="1"/>
            <a:r>
              <a:rPr lang="en-GB" dirty="0"/>
              <a:t>Not as simple to extend existing dimensions (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is better)</a:t>
            </a:r>
          </a:p>
          <a:p>
            <a:pPr lvl="1"/>
            <a:r>
              <a:rPr lang="en-GB" dirty="0"/>
              <a:t>We’ll look into indexing in more detail later 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FD3422C-CF2F-475A-94EB-1CB488A2AEC9}"/>
              </a:ext>
            </a:extLst>
          </p:cNvPr>
          <p:cNvSpPr/>
          <p:nvPr/>
        </p:nvSpPr>
        <p:spPr>
          <a:xfrm>
            <a:off x="335360" y="2362200"/>
            <a:ext cx="11521280" cy="3763965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4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Matrices can be joined along existing or new axes</a:t>
            </a:r>
          </a:p>
          <a:p>
            <a:pPr lvl="1"/>
            <a:r>
              <a:rPr lang="en-GB" dirty="0"/>
              <a:t>Used to create higher dimensionalities than 2D</a:t>
            </a:r>
          </a:p>
          <a:p>
            <a:pPr lvl="1"/>
            <a:endParaRPr lang="en-GB" sz="1200" dirty="0"/>
          </a:p>
          <a:p>
            <a:r>
              <a:rPr lang="en-GB" dirty="0"/>
              <a:t>Using concatenation function</a:t>
            </a:r>
          </a:p>
          <a:p>
            <a:pPr lvl="1"/>
            <a:r>
              <a:rPr lang="en-GB" dirty="0"/>
              <a:t>Create separate matrices, then join using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First argument of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specifies axis to concatenate along</a:t>
            </a:r>
          </a:p>
          <a:p>
            <a:pPr lvl="1"/>
            <a:endParaRPr lang="en-GB" sz="1200" dirty="0"/>
          </a:p>
          <a:p>
            <a:r>
              <a:rPr lang="en-GB" dirty="0"/>
              <a:t>By indexing</a:t>
            </a:r>
          </a:p>
          <a:p>
            <a:pPr lvl="1"/>
            <a:r>
              <a:rPr lang="en-GB" dirty="0"/>
              <a:t>Create separate matrices, then merge one into the other</a:t>
            </a:r>
          </a:p>
          <a:p>
            <a:pPr lvl="1"/>
            <a:r>
              <a:rPr lang="en-GB" dirty="0"/>
              <a:t>Not as simple to extend existing dimensions (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is better)</a:t>
            </a:r>
          </a:p>
          <a:p>
            <a:pPr lvl="1"/>
            <a:r>
              <a:rPr lang="en-GB" dirty="0"/>
              <a:t>We’ll look into indexing in more detail later 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FD3422C-CF2F-475A-94EB-1CB488A2AEC9}"/>
              </a:ext>
            </a:extLst>
          </p:cNvPr>
          <p:cNvSpPr/>
          <p:nvPr/>
        </p:nvSpPr>
        <p:spPr>
          <a:xfrm>
            <a:off x="335360" y="3857297"/>
            <a:ext cx="11521280" cy="226886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5DBF88-9070-480B-A837-4C932A17F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962" y="1344158"/>
            <a:ext cx="2804160" cy="4696968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3AEC3F5-97E9-4E72-A151-AB0ABA786691}"/>
              </a:ext>
            </a:extLst>
          </p:cNvPr>
          <p:cNvSpPr/>
          <p:nvPr/>
        </p:nvSpPr>
        <p:spPr>
          <a:xfrm>
            <a:off x="8903585" y="3444875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64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9B021CB-97DB-4981-A50E-D47508637B41}"/>
              </a:ext>
            </a:extLst>
          </p:cNvPr>
          <p:cNvSpPr txBox="1">
            <a:spLocks/>
          </p:cNvSpPr>
          <p:nvPr/>
        </p:nvSpPr>
        <p:spPr>
          <a:xfrm>
            <a:off x="335359" y="119817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Joining vertically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E266A01-BDAA-41F5-A602-56C0536C9764}"/>
              </a:ext>
            </a:extLst>
          </p:cNvPr>
          <p:cNvSpPr txBox="1">
            <a:spLocks/>
          </p:cNvSpPr>
          <p:nvPr/>
        </p:nvSpPr>
        <p:spPr>
          <a:xfrm>
            <a:off x="4176560" y="1198178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Joining horizontally</a:t>
            </a:r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592B9A9-ABD6-4508-B8B8-5BEE4F4E5EA1}"/>
              </a:ext>
            </a:extLst>
          </p:cNvPr>
          <p:cNvSpPr txBox="1">
            <a:spLocks/>
          </p:cNvSpPr>
          <p:nvPr/>
        </p:nvSpPr>
        <p:spPr>
          <a:xfrm>
            <a:off x="8015442" y="119817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Joining along new axis</a:t>
            </a:r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E64607-8CAD-4193-A0C5-1456B9923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880" y="1834886"/>
            <a:ext cx="2804160" cy="420624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18412C-DCE6-42C7-A9EE-5F5A1E139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3962" y="1834886"/>
            <a:ext cx="2804160" cy="420624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3A2E758-2613-45D9-9FAE-AEA6B61BC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3920" y="1834886"/>
            <a:ext cx="2804160" cy="420624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8DE8992-0794-4720-967E-8DDB8AFA8180}"/>
              </a:ext>
            </a:extLst>
          </p:cNvPr>
          <p:cNvSpPr/>
          <p:nvPr/>
        </p:nvSpPr>
        <p:spPr>
          <a:xfrm>
            <a:off x="1221351" y="3933244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384821-8010-443B-9EDD-885F1514A0DB}"/>
              </a:ext>
            </a:extLst>
          </p:cNvPr>
          <p:cNvSpPr/>
          <p:nvPr/>
        </p:nvSpPr>
        <p:spPr>
          <a:xfrm>
            <a:off x="5059437" y="3933243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E11C6E-3ED8-45A5-8D23-893E23B12A03}"/>
              </a:ext>
            </a:extLst>
          </p:cNvPr>
          <p:cNvSpPr/>
          <p:nvPr/>
        </p:nvSpPr>
        <p:spPr>
          <a:xfrm>
            <a:off x="8910007" y="2355904"/>
            <a:ext cx="20977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521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Matrices can be joined along existing or new axes</a:t>
            </a:r>
          </a:p>
          <a:p>
            <a:pPr lvl="1"/>
            <a:r>
              <a:rPr lang="en-GB" dirty="0"/>
              <a:t>Used to create higher dimensionalities than 2D</a:t>
            </a:r>
          </a:p>
          <a:p>
            <a:pPr lvl="1"/>
            <a:endParaRPr lang="en-GB" sz="1200" dirty="0"/>
          </a:p>
          <a:p>
            <a:r>
              <a:rPr lang="en-GB" dirty="0"/>
              <a:t>Using concatenation function</a:t>
            </a:r>
          </a:p>
          <a:p>
            <a:pPr lvl="1"/>
            <a:r>
              <a:rPr lang="en-GB" dirty="0"/>
              <a:t>Create separate matrices, then join using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First argument of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specifies axis to concatenate along</a:t>
            </a:r>
          </a:p>
          <a:p>
            <a:pPr lvl="1"/>
            <a:endParaRPr lang="en-GB" sz="1200" dirty="0"/>
          </a:p>
          <a:p>
            <a:r>
              <a:rPr lang="en-GB" dirty="0"/>
              <a:t>By indexing</a:t>
            </a:r>
          </a:p>
          <a:p>
            <a:pPr lvl="1"/>
            <a:r>
              <a:rPr lang="en-GB" dirty="0"/>
              <a:t>Create separate matrices, then merge one into the other</a:t>
            </a:r>
          </a:p>
          <a:p>
            <a:pPr lvl="1"/>
            <a:r>
              <a:rPr lang="en-GB" dirty="0"/>
              <a:t>Not as simple to extend existing dimensions (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 is better)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0BAEFA-D303-4DB8-9C12-CE043C51E41A}"/>
              </a:ext>
            </a:extLst>
          </p:cNvPr>
          <p:cNvSpPr/>
          <p:nvPr/>
        </p:nvSpPr>
        <p:spPr>
          <a:xfrm>
            <a:off x="335360" y="2185639"/>
            <a:ext cx="11521280" cy="1761893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1ECB1F-47B4-4727-9942-BEC780DE8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962" y="1344158"/>
            <a:ext cx="2804160" cy="4696968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D4FCC21-AE80-40B2-B5EA-C669B6C061DB}"/>
              </a:ext>
            </a:extLst>
          </p:cNvPr>
          <p:cNvSpPr/>
          <p:nvPr/>
        </p:nvSpPr>
        <p:spPr>
          <a:xfrm>
            <a:off x="9039225" y="1863711"/>
            <a:ext cx="59055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7AC471-D56E-4616-A5DE-B46068DC22B6}"/>
              </a:ext>
            </a:extLst>
          </p:cNvPr>
          <p:cNvSpPr/>
          <p:nvPr/>
        </p:nvSpPr>
        <p:spPr>
          <a:xfrm>
            <a:off x="9039224" y="5492322"/>
            <a:ext cx="1006476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3AE187-07EC-47FD-B97F-3EE7E2B7415F}"/>
              </a:ext>
            </a:extLst>
          </p:cNvPr>
          <p:cNvSpPr/>
          <p:nvPr/>
        </p:nvSpPr>
        <p:spPr>
          <a:xfrm>
            <a:off x="8903585" y="2809297"/>
            <a:ext cx="1526290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056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9" grpId="1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an empty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Initialising the empty matrix using </a:t>
            </a:r>
            <a:r>
              <a:rPr lang="en-GB" i="1" dirty="0">
                <a:solidFill>
                  <a:schemeClr val="accent1"/>
                </a:solidFill>
              </a:rPr>
              <a:t>zeros</a:t>
            </a:r>
            <a:r>
              <a:rPr lang="en-GB" dirty="0"/>
              <a:t> function</a:t>
            </a:r>
          </a:p>
          <a:p>
            <a:pPr lvl="1"/>
            <a:r>
              <a:rPr lang="en-GB" dirty="0"/>
              <a:t>This </a:t>
            </a:r>
            <a:r>
              <a:rPr lang="en-GB" dirty="0" err="1"/>
              <a:t>preallocates</a:t>
            </a:r>
            <a:r>
              <a:rPr lang="en-GB" dirty="0"/>
              <a:t> the necessary memory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3091F68-8DDC-4B9D-BA68-4C7E3CE70A7E}"/>
              </a:ext>
            </a:extLst>
          </p:cNvPr>
          <p:cNvSpPr txBox="1">
            <a:spLocks/>
          </p:cNvSpPr>
          <p:nvPr/>
        </p:nvSpPr>
        <p:spPr>
          <a:xfrm>
            <a:off x="335359" y="235790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1D (</a:t>
            </a:r>
            <a:r>
              <a:rPr lang="en-GB" dirty="0" err="1"/>
              <a:t>ish</a:t>
            </a:r>
            <a:r>
              <a:rPr lang="en-GB" dirty="0"/>
              <a:t>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9C7E189-4173-447C-A12F-1270BECE44AA}"/>
              </a:ext>
            </a:extLst>
          </p:cNvPr>
          <p:cNvSpPr txBox="1">
            <a:spLocks/>
          </p:cNvSpPr>
          <p:nvPr/>
        </p:nvSpPr>
        <p:spPr>
          <a:xfrm>
            <a:off x="4176560" y="2357908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2D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98BE63D-1D14-4A85-B06A-8637B3F4254E}"/>
              </a:ext>
            </a:extLst>
          </p:cNvPr>
          <p:cNvSpPr txBox="1">
            <a:spLocks/>
          </p:cNvSpPr>
          <p:nvPr/>
        </p:nvSpPr>
        <p:spPr>
          <a:xfrm>
            <a:off x="8015442" y="235790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3D</a:t>
            </a:r>
          </a:p>
          <a:p>
            <a:pPr lvl="1"/>
            <a:endParaRPr lang="en-GB" i="1" dirty="0">
              <a:solidFill>
                <a:schemeClr val="accent1"/>
              </a:solidFill>
            </a:endParaRPr>
          </a:p>
          <a:p>
            <a:pPr lvl="1"/>
            <a:endParaRPr lang="en-GB" sz="1200" dirty="0"/>
          </a:p>
          <a:p>
            <a:pPr lvl="1"/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E4D89ED-06E4-4821-A17A-C78DC1225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6371" y="2942072"/>
            <a:ext cx="2426970" cy="3099054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19C685C-6C43-47D5-9887-EB87FBD4D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710" y="2942072"/>
            <a:ext cx="2426970" cy="3099054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0C94265-1FC0-4157-B904-06C8D83FE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750" y="2942072"/>
            <a:ext cx="2426970" cy="3099054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</p:spTree>
    <p:extLst>
      <p:ext uri="{BB962C8B-B14F-4D97-AF65-F5344CB8AC3E}">
        <p14:creationId xmlns:p14="http://schemas.microsoft.com/office/powerpoint/2010/main" val="213832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need for initialisation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Why can’t we create a small matrix and resize as necessary?</a:t>
            </a:r>
          </a:p>
          <a:p>
            <a:pPr lvl="1"/>
            <a:r>
              <a:rPr lang="en-GB" dirty="0"/>
              <a:t>Matrices can be re-sized (e.g. via </a:t>
            </a:r>
            <a:r>
              <a:rPr lang="en-GB" i="1" dirty="0">
                <a:solidFill>
                  <a:schemeClr val="accent1"/>
                </a:solidFill>
              </a:rPr>
              <a:t>cat</a:t>
            </a:r>
            <a:r>
              <a:rPr lang="en-GB" dirty="0"/>
              <a:t>), but this is SLOW</a:t>
            </a:r>
          </a:p>
          <a:p>
            <a:pPr lvl="1"/>
            <a:r>
              <a:rPr lang="en-GB" dirty="0"/>
              <a:t>Resize operations require the matrix to be moved in the PC’s memory</a:t>
            </a:r>
          </a:p>
          <a:p>
            <a:pPr lvl="1"/>
            <a:endParaRPr lang="en-GB" sz="1200" dirty="0"/>
          </a:p>
          <a:p>
            <a:r>
              <a:rPr lang="en-GB" dirty="0"/>
              <a:t>We can see this wasted time using a couple of tools</a:t>
            </a:r>
          </a:p>
          <a:p>
            <a:pPr lvl="1"/>
            <a:r>
              <a:rPr lang="en-GB" dirty="0" err="1"/>
              <a:t>TicToc</a:t>
            </a:r>
            <a:endParaRPr lang="en-GB" dirty="0"/>
          </a:p>
          <a:p>
            <a:pPr lvl="2"/>
            <a:r>
              <a:rPr lang="en-GB" dirty="0"/>
              <a:t>Tells us the time between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and </a:t>
            </a:r>
            <a:r>
              <a:rPr lang="en-GB" i="1" dirty="0">
                <a:solidFill>
                  <a:schemeClr val="accent1"/>
                </a:solidFill>
              </a:rPr>
              <a:t>toc</a:t>
            </a:r>
            <a:r>
              <a:rPr lang="en-GB" dirty="0"/>
              <a:t> commands</a:t>
            </a:r>
          </a:p>
          <a:p>
            <a:pPr lvl="1"/>
            <a:r>
              <a:rPr lang="en-GB" dirty="0"/>
              <a:t>Profiler</a:t>
            </a:r>
            <a:endParaRPr lang="en-GB" i="1" dirty="0">
              <a:solidFill>
                <a:schemeClr val="accent1"/>
              </a:solidFill>
            </a:endParaRPr>
          </a:p>
          <a:p>
            <a:pPr lvl="2"/>
            <a:r>
              <a:rPr lang="en-GB" dirty="0"/>
              <a:t>A graphical tool to evaluate code performance in greater detail</a:t>
            </a:r>
          </a:p>
          <a:p>
            <a:pPr lvl="2"/>
            <a:r>
              <a:rPr lang="en-GB" dirty="0"/>
              <a:t>Reports number of calls per line</a:t>
            </a:r>
          </a:p>
          <a:p>
            <a:pPr lvl="2"/>
            <a:r>
              <a:rPr lang="en-GB" dirty="0"/>
              <a:t>Reports time taken per line</a:t>
            </a:r>
          </a:p>
        </p:txBody>
      </p:sp>
    </p:spTree>
    <p:extLst>
      <p:ext uri="{BB962C8B-B14F-4D97-AF65-F5344CB8AC3E}">
        <p14:creationId xmlns:p14="http://schemas.microsoft.com/office/powerpoint/2010/main" val="17392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7460AC-53A0-481B-9F9D-089141145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9945" y="3526526"/>
            <a:ext cx="295275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Tic Toc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Tells us the time between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and </a:t>
            </a:r>
            <a:r>
              <a:rPr lang="en-GB" i="1" dirty="0">
                <a:solidFill>
                  <a:schemeClr val="accent1"/>
                </a:solidFill>
              </a:rPr>
              <a:t>toc</a:t>
            </a:r>
            <a:r>
              <a:rPr lang="en-GB" dirty="0"/>
              <a:t> commands</a:t>
            </a:r>
          </a:p>
          <a:p>
            <a:pPr lvl="1"/>
            <a:r>
              <a:rPr lang="en-GB" dirty="0"/>
              <a:t>Start timing using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command</a:t>
            </a:r>
          </a:p>
          <a:p>
            <a:pPr lvl="1"/>
            <a:r>
              <a:rPr lang="en-GB" dirty="0"/>
              <a:t>Get the time elapsed since </a:t>
            </a:r>
            <a:r>
              <a:rPr lang="en-GB" i="1" dirty="0">
                <a:solidFill>
                  <a:schemeClr val="accent1"/>
                </a:solidFill>
              </a:rPr>
              <a:t>tic</a:t>
            </a:r>
            <a:r>
              <a:rPr lang="en-GB" dirty="0"/>
              <a:t> using </a:t>
            </a:r>
            <a:r>
              <a:rPr lang="en-GB" i="1" dirty="0">
                <a:solidFill>
                  <a:schemeClr val="accent1"/>
                </a:solidFill>
              </a:rPr>
              <a:t>toc</a:t>
            </a:r>
            <a:r>
              <a:rPr lang="en-GB" i="1" dirty="0"/>
              <a:t> </a:t>
            </a:r>
            <a:r>
              <a:rPr lang="en-GB" dirty="0"/>
              <a:t>command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717935-2339-475A-A198-C97C21E68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930" y="3526526"/>
            <a:ext cx="285750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7F6188-16D9-43AC-B7D7-08ECD4241A96}"/>
              </a:ext>
            </a:extLst>
          </p:cNvPr>
          <p:cNvSpPr/>
          <p:nvPr/>
        </p:nvSpPr>
        <p:spPr>
          <a:xfrm>
            <a:off x="2189213" y="3752850"/>
            <a:ext cx="320626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06BC4F-DEE9-445B-9BE5-4BDBD9FA2F15}"/>
              </a:ext>
            </a:extLst>
          </p:cNvPr>
          <p:cNvSpPr/>
          <p:nvPr/>
        </p:nvSpPr>
        <p:spPr>
          <a:xfrm>
            <a:off x="1967868" y="4948579"/>
            <a:ext cx="301464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DA5B12-C380-4EC1-81FA-5F4107BBB26A}"/>
              </a:ext>
            </a:extLst>
          </p:cNvPr>
          <p:cNvSpPr/>
          <p:nvPr/>
        </p:nvSpPr>
        <p:spPr>
          <a:xfrm>
            <a:off x="1967868" y="5122499"/>
            <a:ext cx="2575558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86FF882-7A33-4CAE-A397-7353351F5D0A}"/>
              </a:ext>
            </a:extLst>
          </p:cNvPr>
          <p:cNvSpPr txBox="1">
            <a:spLocks/>
          </p:cNvSpPr>
          <p:nvPr/>
        </p:nvSpPr>
        <p:spPr>
          <a:xfrm>
            <a:off x="335360" y="2806796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Resizing array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C32E3A2-D5BA-44F4-8B13-FB09A82BC461}"/>
              </a:ext>
            </a:extLst>
          </p:cNvPr>
          <p:cNvSpPr txBox="1">
            <a:spLocks/>
          </p:cNvSpPr>
          <p:nvPr/>
        </p:nvSpPr>
        <p:spPr>
          <a:xfrm>
            <a:off x="6096000" y="2806795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Initialising with </a:t>
            </a:r>
            <a:r>
              <a:rPr lang="en-GB" sz="2800" i="1" dirty="0">
                <a:solidFill>
                  <a:schemeClr val="accent1"/>
                </a:solidFill>
              </a:rPr>
              <a:t>zeros</a:t>
            </a:r>
            <a:endParaRPr lang="en-GB" sz="2400" i="1" dirty="0">
              <a:solidFill>
                <a:schemeClr val="accent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707B569-7202-4B2B-BBCC-C42D1F19BB7E}"/>
              </a:ext>
            </a:extLst>
          </p:cNvPr>
          <p:cNvSpPr/>
          <p:nvPr/>
        </p:nvSpPr>
        <p:spPr>
          <a:xfrm>
            <a:off x="7908019" y="3752850"/>
            <a:ext cx="320626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A73B88-76FF-4278-BB3E-4B5592D3AD85}"/>
              </a:ext>
            </a:extLst>
          </p:cNvPr>
          <p:cNvSpPr/>
          <p:nvPr/>
        </p:nvSpPr>
        <p:spPr>
          <a:xfrm>
            <a:off x="7686674" y="4948579"/>
            <a:ext cx="301464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E7038CD-9392-42B0-9B0B-AF2B4C8ACE9B}"/>
              </a:ext>
            </a:extLst>
          </p:cNvPr>
          <p:cNvSpPr/>
          <p:nvPr/>
        </p:nvSpPr>
        <p:spPr>
          <a:xfrm>
            <a:off x="7686674" y="5122499"/>
            <a:ext cx="2575558" cy="173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00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2" grpId="0" animBg="1"/>
      <p:bldP spid="19" grpId="0" animBg="1"/>
      <p:bldP spid="19" grpId="1" animBg="1"/>
      <p:bldP spid="25" grpId="0" animBg="1"/>
      <p:bldP spid="25" grpId="1" animBg="1"/>
      <p:bldP spid="26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Tic Toc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2B4A43E-37DA-4FF2-9341-CABA10F269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8670426"/>
              </p:ext>
            </p:extLst>
          </p:nvPr>
        </p:nvGraphicFramePr>
        <p:xfrm>
          <a:off x="1597572" y="1450429"/>
          <a:ext cx="9701049" cy="4656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A003F0-BCFA-4DFF-B371-3B3E1E160C4C}"/>
              </a:ext>
            </a:extLst>
          </p:cNvPr>
          <p:cNvCxnSpPr>
            <a:cxnSpLocks/>
          </p:cNvCxnSpPr>
          <p:nvPr/>
        </p:nvCxnSpPr>
        <p:spPr>
          <a:xfrm flipV="1">
            <a:off x="3163619" y="1490428"/>
            <a:ext cx="0" cy="377773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C8D1EC2-D8BA-457E-B9AD-640927CF3D38}"/>
              </a:ext>
            </a:extLst>
          </p:cNvPr>
          <p:cNvSpPr txBox="1"/>
          <p:nvPr/>
        </p:nvSpPr>
        <p:spPr>
          <a:xfrm>
            <a:off x="2107329" y="1121096"/>
            <a:ext cx="211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1000px x 1000px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466751-BA69-4A2F-B11A-8175C00F0766}"/>
              </a:ext>
            </a:extLst>
          </p:cNvPr>
          <p:cNvSpPr txBox="1"/>
          <p:nvPr/>
        </p:nvSpPr>
        <p:spPr>
          <a:xfrm>
            <a:off x="4301367" y="1121096"/>
            <a:ext cx="211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2000px x 2000px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0408BE-37F0-463D-8E2B-67BA30503B62}"/>
              </a:ext>
            </a:extLst>
          </p:cNvPr>
          <p:cNvSpPr txBox="1"/>
          <p:nvPr/>
        </p:nvSpPr>
        <p:spPr>
          <a:xfrm>
            <a:off x="7972091" y="1121096"/>
            <a:ext cx="2112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</a:rPr>
              <a:t>3000px x 3000px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AAA0E07-4794-45C5-B62D-CC63EDDCBB54}"/>
              </a:ext>
            </a:extLst>
          </p:cNvPr>
          <p:cNvCxnSpPr>
            <a:cxnSpLocks/>
          </p:cNvCxnSpPr>
          <p:nvPr/>
        </p:nvCxnSpPr>
        <p:spPr>
          <a:xfrm flipV="1">
            <a:off x="9023124" y="1490428"/>
            <a:ext cx="0" cy="377773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525A2E4-3BB7-4D62-864C-8A4C2C17E941}"/>
              </a:ext>
            </a:extLst>
          </p:cNvPr>
          <p:cNvCxnSpPr>
            <a:cxnSpLocks/>
          </p:cNvCxnSpPr>
          <p:nvPr/>
        </p:nvCxnSpPr>
        <p:spPr>
          <a:xfrm flipV="1">
            <a:off x="5355025" y="1490428"/>
            <a:ext cx="0" cy="377773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40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Profiler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Evaluates the time taken by each line of code</a:t>
            </a:r>
          </a:p>
          <a:p>
            <a:pPr lvl="1"/>
            <a:r>
              <a:rPr lang="en-GB" dirty="0"/>
              <a:t>Only works for scripts and functions</a:t>
            </a:r>
          </a:p>
          <a:p>
            <a:pPr lvl="2"/>
            <a:r>
              <a:rPr lang="en-GB" dirty="0"/>
              <a:t>Doesn’t work on code in the command window</a:t>
            </a:r>
          </a:p>
          <a:p>
            <a:pPr lvl="2"/>
            <a:endParaRPr lang="en-GB" sz="1200" dirty="0"/>
          </a:p>
          <a:p>
            <a:r>
              <a:rPr lang="en-GB" dirty="0"/>
              <a:t>Using the profiler</a:t>
            </a:r>
          </a:p>
          <a:p>
            <a:pPr lvl="1"/>
            <a:r>
              <a:rPr lang="en-GB" dirty="0"/>
              <a:t>Start profiler using </a:t>
            </a:r>
            <a:r>
              <a:rPr lang="en-GB" i="1" dirty="0">
                <a:solidFill>
                  <a:schemeClr val="accent1"/>
                </a:solidFill>
              </a:rPr>
              <a:t>profile on</a:t>
            </a:r>
          </a:p>
          <a:p>
            <a:pPr lvl="1"/>
            <a:r>
              <a:rPr lang="en-GB" dirty="0"/>
              <a:t>Stop profiler using </a:t>
            </a:r>
            <a:r>
              <a:rPr lang="en-GB" i="1" dirty="0">
                <a:solidFill>
                  <a:schemeClr val="accent1"/>
                </a:solidFill>
              </a:rPr>
              <a:t>profile off</a:t>
            </a:r>
          </a:p>
          <a:p>
            <a:pPr lvl="1"/>
            <a:r>
              <a:rPr lang="en-GB" dirty="0"/>
              <a:t>View profile results using </a:t>
            </a:r>
            <a:r>
              <a:rPr lang="en-GB" i="1" dirty="0">
                <a:solidFill>
                  <a:schemeClr val="accent1"/>
                </a:solidFill>
              </a:rPr>
              <a:t>profiler viewer</a:t>
            </a:r>
          </a:p>
          <a:p>
            <a:pPr lvl="1"/>
            <a:r>
              <a:rPr lang="en-GB" dirty="0"/>
              <a:t>Clear previous results with </a:t>
            </a:r>
            <a:r>
              <a:rPr lang="en-GB" i="1" dirty="0">
                <a:solidFill>
                  <a:schemeClr val="accent1"/>
                </a:solidFill>
              </a:rPr>
              <a:t>profile clear</a:t>
            </a:r>
          </a:p>
        </p:txBody>
      </p:sp>
    </p:spTree>
    <p:extLst>
      <p:ext uri="{BB962C8B-B14F-4D97-AF65-F5344CB8AC3E}">
        <p14:creationId xmlns:p14="http://schemas.microsoft.com/office/powerpoint/2010/main" val="228510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Profiler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930B1B-DD17-4113-9394-19C2191B6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056" y="2096504"/>
            <a:ext cx="2952750" cy="30480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52FA41-FFCE-4492-A0EB-1063A00C0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960" y="1203059"/>
            <a:ext cx="4451985" cy="483489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42F41E2-CC75-4615-A875-4FD0340233AF}"/>
              </a:ext>
            </a:extLst>
          </p:cNvPr>
          <p:cNvCxnSpPr>
            <a:cxnSpLocks/>
          </p:cNvCxnSpPr>
          <p:nvPr/>
        </p:nvCxnSpPr>
        <p:spPr>
          <a:xfrm>
            <a:off x="4957500" y="3620504"/>
            <a:ext cx="777766" cy="0"/>
          </a:xfrm>
          <a:prstGeom prst="straightConnector1">
            <a:avLst/>
          </a:prstGeom>
          <a:ln w="28575">
            <a:solidFill>
              <a:srgbClr val="BF2F3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25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Zoom">
            <a:hlinkClick r:id="" action="ppaction://media"/>
            <a:extLst>
              <a:ext uri="{FF2B5EF4-FFF2-40B4-BE49-F238E27FC236}">
                <a16:creationId xmlns:a16="http://schemas.microsoft.com/office/drawing/2014/main" id="{4A93F50E-DC24-44F5-8267-66D06B5778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00509" cy="4929411"/>
          </a:xfrm>
        </p:spPr>
        <p:txBody>
          <a:bodyPr/>
          <a:lstStyle/>
          <a:p>
            <a:r>
              <a:rPr lang="en-GB" dirty="0"/>
              <a:t>Images are an example of a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3683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Array and matrix operations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81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59" y="1196754"/>
            <a:ext cx="11521281" cy="4929411"/>
          </a:xfrm>
        </p:spPr>
        <p:txBody>
          <a:bodyPr/>
          <a:lstStyle/>
          <a:p>
            <a:r>
              <a:rPr lang="en-GB" dirty="0"/>
              <a:t>Perform an operation on all elements of an array in one go</a:t>
            </a:r>
          </a:p>
          <a:p>
            <a:pPr lvl="1"/>
            <a:r>
              <a:rPr lang="en-GB" dirty="0"/>
              <a:t>Offer massive speed improvements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BEE38FD-7BD4-4677-8052-23A8F383F539}"/>
              </a:ext>
            </a:extLst>
          </p:cNvPr>
          <p:cNvSpPr txBox="1">
            <a:spLocks/>
          </p:cNvSpPr>
          <p:nvPr/>
        </p:nvSpPr>
        <p:spPr>
          <a:xfrm>
            <a:off x="6096000" y="2365712"/>
            <a:ext cx="5760640" cy="3341469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Matrix operations</a:t>
            </a:r>
          </a:p>
          <a:p>
            <a:pPr lvl="1"/>
            <a:r>
              <a:rPr lang="en-GB" dirty="0"/>
              <a:t>Follow rules of linear algebra</a:t>
            </a:r>
          </a:p>
          <a:p>
            <a:pPr lvl="1"/>
            <a:r>
              <a:rPr lang="en-GB" dirty="0"/>
              <a:t>Only for vectors (1D) and matrices (2D)</a:t>
            </a:r>
          </a:p>
          <a:p>
            <a:pPr lvl="1"/>
            <a:r>
              <a:rPr lang="en-GB" dirty="0"/>
              <a:t>Use normal operator</a:t>
            </a:r>
          </a:p>
          <a:p>
            <a:pPr lvl="2"/>
            <a:r>
              <a:rPr lang="en-GB" dirty="0"/>
              <a:t>Multiplication:</a:t>
            </a:r>
            <a:r>
              <a:rPr lang="en-GB" i="1" dirty="0">
                <a:solidFill>
                  <a:schemeClr val="accent1"/>
                </a:solidFill>
              </a:rPr>
              <a:t> 	*</a:t>
            </a:r>
          </a:p>
          <a:p>
            <a:pPr lvl="2"/>
            <a:r>
              <a:rPr lang="en-GB" dirty="0"/>
              <a:t>Division:	</a:t>
            </a:r>
            <a:r>
              <a:rPr lang="en-GB" i="1" dirty="0">
                <a:solidFill>
                  <a:schemeClr val="accent1"/>
                </a:solidFill>
              </a:rPr>
              <a:t>/</a:t>
            </a:r>
          </a:p>
          <a:p>
            <a:pPr lvl="2"/>
            <a:r>
              <a:rPr lang="en-GB" dirty="0"/>
              <a:t>Power:</a:t>
            </a:r>
            <a:r>
              <a:rPr lang="en-GB" i="1" dirty="0">
                <a:solidFill>
                  <a:schemeClr val="accent1"/>
                </a:solidFill>
              </a:rPr>
              <a:t>	^</a:t>
            </a:r>
          </a:p>
          <a:p>
            <a:pPr lvl="2"/>
            <a:endParaRPr lang="en-GB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B4F460E-0A79-405E-B8BB-0D38396A414A}"/>
              </a:ext>
            </a:extLst>
          </p:cNvPr>
          <p:cNvSpPr txBox="1">
            <a:spLocks/>
          </p:cNvSpPr>
          <p:nvPr/>
        </p:nvSpPr>
        <p:spPr>
          <a:xfrm>
            <a:off x="335359" y="2365712"/>
            <a:ext cx="5846365" cy="333534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Array operations</a:t>
            </a:r>
          </a:p>
          <a:p>
            <a:pPr lvl="1"/>
            <a:r>
              <a:rPr lang="en-GB" dirty="0"/>
              <a:t>Operate element-by-element</a:t>
            </a:r>
          </a:p>
          <a:p>
            <a:pPr lvl="1"/>
            <a:r>
              <a:rPr lang="en-GB" dirty="0"/>
              <a:t>Can be applied on ND arrays</a:t>
            </a:r>
          </a:p>
          <a:p>
            <a:pPr lvl="1"/>
            <a:r>
              <a:rPr lang="en-GB" dirty="0"/>
              <a:t>Some math operators preceded by </a:t>
            </a:r>
            <a:r>
              <a:rPr lang="en-GB" i="1" dirty="0">
                <a:solidFill>
                  <a:schemeClr val="accent1"/>
                </a:solidFill>
              </a:rPr>
              <a:t>.</a:t>
            </a:r>
          </a:p>
          <a:p>
            <a:pPr lvl="2"/>
            <a:r>
              <a:rPr lang="en-GB" dirty="0"/>
              <a:t>Multiplication:</a:t>
            </a:r>
            <a:r>
              <a:rPr lang="en-GB" i="1" dirty="0">
                <a:solidFill>
                  <a:schemeClr val="accent1"/>
                </a:solidFill>
              </a:rPr>
              <a:t> 	.*</a:t>
            </a:r>
          </a:p>
          <a:p>
            <a:pPr lvl="2"/>
            <a:r>
              <a:rPr lang="en-GB" dirty="0"/>
              <a:t>Division:	</a:t>
            </a:r>
            <a:r>
              <a:rPr lang="en-GB" i="1" dirty="0">
                <a:solidFill>
                  <a:schemeClr val="accent1"/>
                </a:solidFill>
              </a:rPr>
              <a:t>./</a:t>
            </a:r>
          </a:p>
          <a:p>
            <a:pPr lvl="2"/>
            <a:r>
              <a:rPr lang="en-GB" dirty="0"/>
              <a:t>Power:</a:t>
            </a:r>
            <a:r>
              <a:rPr lang="en-GB" i="1" dirty="0">
                <a:solidFill>
                  <a:schemeClr val="accent1"/>
                </a:solidFill>
              </a:rPr>
              <a:t>	.^</a:t>
            </a:r>
          </a:p>
          <a:p>
            <a:pPr lvl="1"/>
            <a:r>
              <a:rPr lang="en-GB" dirty="0"/>
              <a:t>Can do logical tests (e.g. </a:t>
            </a:r>
            <a:r>
              <a:rPr lang="en-GB" i="1" dirty="0">
                <a:solidFill>
                  <a:schemeClr val="accent1"/>
                </a:solidFill>
              </a:rPr>
              <a:t>&gt;</a:t>
            </a:r>
            <a:r>
              <a:rPr lang="en-GB" dirty="0"/>
              <a:t>, </a:t>
            </a:r>
            <a:r>
              <a:rPr lang="en-GB" i="1" dirty="0">
                <a:solidFill>
                  <a:schemeClr val="accent1"/>
                </a:solidFill>
              </a:rPr>
              <a:t>&lt;</a:t>
            </a:r>
            <a:r>
              <a:rPr lang="en-GB" dirty="0"/>
              <a:t>, </a:t>
            </a:r>
            <a:r>
              <a:rPr lang="en-GB" i="1" dirty="0">
                <a:solidFill>
                  <a:schemeClr val="accent1"/>
                </a:solidFill>
              </a:rPr>
              <a:t>==</a:t>
            </a:r>
            <a:r>
              <a:rPr lang="en-GB" dirty="0"/>
              <a:t>, etc.)</a:t>
            </a:r>
          </a:p>
        </p:txBody>
      </p:sp>
    </p:spTree>
    <p:extLst>
      <p:ext uri="{BB962C8B-B14F-4D97-AF65-F5344CB8AC3E}">
        <p14:creationId xmlns:p14="http://schemas.microsoft.com/office/powerpoint/2010/main" val="909048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4EFCD6F-F88E-416C-AB52-5FFAEF662E5B}"/>
              </a:ext>
            </a:extLst>
          </p:cNvPr>
          <p:cNvSpPr txBox="1">
            <a:spLocks/>
          </p:cNvSpPr>
          <p:nvPr/>
        </p:nvSpPr>
        <p:spPr>
          <a:xfrm>
            <a:off x="335360" y="1196755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Element-wise addition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12C335D-A335-4D15-A976-58DEEA07E421}"/>
              </a:ext>
            </a:extLst>
          </p:cNvPr>
          <p:cNvSpPr txBox="1">
            <a:spLocks/>
          </p:cNvSpPr>
          <p:nvPr/>
        </p:nvSpPr>
        <p:spPr>
          <a:xfrm>
            <a:off x="4176560" y="1196754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Element-wise multiplication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C71F9A-2A63-4A84-AE27-1BFF785EC62C}"/>
              </a:ext>
            </a:extLst>
          </p:cNvPr>
          <p:cNvSpPr txBox="1">
            <a:spLocks/>
          </p:cNvSpPr>
          <p:nvPr/>
        </p:nvSpPr>
        <p:spPr>
          <a:xfrm>
            <a:off x="8015442" y="1196751"/>
            <a:ext cx="3841200" cy="187821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Element-wise addition on array subsets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BB61AD6-7724-4CAA-A5C8-E642DD9DD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266" y="2478776"/>
            <a:ext cx="3048000" cy="35623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B66948-3D1E-4B43-8F68-0219F3071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478776"/>
            <a:ext cx="3048000" cy="35623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A44602B-9C5D-4EE5-8131-5FEE14841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0882" y="2478776"/>
            <a:ext cx="3048000" cy="356235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65DE18D-D8ED-491A-90A7-ECAD175733BE}"/>
              </a:ext>
            </a:extLst>
          </p:cNvPr>
          <p:cNvSpPr/>
          <p:nvPr/>
        </p:nvSpPr>
        <p:spPr>
          <a:xfrm>
            <a:off x="1294376" y="4768269"/>
            <a:ext cx="1744099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465D70-FE05-47EC-90AD-E3C34D502097}"/>
              </a:ext>
            </a:extLst>
          </p:cNvPr>
          <p:cNvSpPr/>
          <p:nvPr/>
        </p:nvSpPr>
        <p:spPr>
          <a:xfrm>
            <a:off x="4977376" y="4766908"/>
            <a:ext cx="1829824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224E73-A0A5-4E8C-80CD-2B0E6EF5CB65}"/>
              </a:ext>
            </a:extLst>
          </p:cNvPr>
          <p:cNvSpPr/>
          <p:nvPr/>
        </p:nvSpPr>
        <p:spPr>
          <a:xfrm>
            <a:off x="8819126" y="4766909"/>
            <a:ext cx="2509274" cy="183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78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13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42ACAB6-2D53-4557-ABA6-83742C810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680" y="3526526"/>
            <a:ext cx="381000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Array operations offer massive speed improvements</a:t>
            </a:r>
          </a:p>
          <a:p>
            <a:pPr lvl="1"/>
            <a:r>
              <a:rPr lang="en-GB" dirty="0"/>
              <a:t>Adding two 3000 x 3000 element arrays</a:t>
            </a:r>
          </a:p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DE6789-45C0-4ACA-93BE-4C592A0A7349}"/>
              </a:ext>
            </a:extLst>
          </p:cNvPr>
          <p:cNvSpPr txBox="1">
            <a:spLocks/>
          </p:cNvSpPr>
          <p:nvPr/>
        </p:nvSpPr>
        <p:spPr>
          <a:xfrm>
            <a:off x="335360" y="2368646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Using loops</a:t>
            </a:r>
          </a:p>
          <a:p>
            <a:pPr lvl="1"/>
            <a:r>
              <a:rPr lang="en-GB" sz="2400" dirty="0"/>
              <a:t>Time = 0.496 s</a:t>
            </a:r>
          </a:p>
          <a:p>
            <a:pPr lvl="1"/>
            <a:endParaRPr lang="en-GB" sz="2400" dirty="0"/>
          </a:p>
          <a:p>
            <a:pPr lvl="1"/>
            <a:endParaRPr lang="en-GB" sz="24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56AFDCA-20FE-4944-A3E2-077F85EBE443}"/>
              </a:ext>
            </a:extLst>
          </p:cNvPr>
          <p:cNvSpPr txBox="1">
            <a:spLocks/>
          </p:cNvSpPr>
          <p:nvPr/>
        </p:nvSpPr>
        <p:spPr>
          <a:xfrm>
            <a:off x="6096000" y="2368645"/>
            <a:ext cx="5760640" cy="313850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Using array operations</a:t>
            </a:r>
          </a:p>
          <a:p>
            <a:pPr lvl="1"/>
            <a:r>
              <a:rPr lang="en-GB" sz="2400" dirty="0"/>
              <a:t>Time = 0.046 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D33E28-833D-400C-9F21-F4431B3E6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320" y="3526526"/>
            <a:ext cx="3810000" cy="2514600"/>
          </a:xfrm>
          <a:prstGeom prst="rect">
            <a:avLst/>
          </a:prstGeom>
          <a:ln w="12700">
            <a:solidFill>
              <a:srgbClr val="BF2F37"/>
            </a:solidFill>
          </a:ln>
        </p:spPr>
      </p:pic>
    </p:spTree>
    <p:extLst>
      <p:ext uri="{BB962C8B-B14F-4D97-AF65-F5344CB8AC3E}">
        <p14:creationId xmlns:p14="http://schemas.microsoft.com/office/powerpoint/2010/main" val="1260332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and matrix operations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9162F-7173-45EC-AC34-44A6B0616FA2}"/>
              </a:ext>
            </a:extLst>
          </p:cNvPr>
          <p:cNvGrpSpPr/>
          <p:nvPr/>
        </p:nvGrpSpPr>
        <p:grpSpPr>
          <a:xfrm>
            <a:off x="1584634" y="2173848"/>
            <a:ext cx="9022732" cy="2951606"/>
            <a:chOff x="2335794" y="3736643"/>
            <a:chExt cx="7438940" cy="2141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3CCD27-D324-438C-9840-DF6C6E15C4C8}"/>
                </a:ext>
              </a:extLst>
            </p:cNvPr>
            <p:cNvSpPr/>
            <p:nvPr/>
          </p:nvSpPr>
          <p:spPr>
            <a:xfrm>
              <a:off x="2335794" y="3739081"/>
              <a:ext cx="7438940" cy="213914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BF2F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72070C-9B87-47BD-A837-3DC37DF49F46}"/>
                </a:ext>
              </a:extLst>
            </p:cNvPr>
            <p:cNvSpPr txBox="1"/>
            <p:nvPr/>
          </p:nvSpPr>
          <p:spPr>
            <a:xfrm>
              <a:off x="2335794" y="3736643"/>
              <a:ext cx="7438940" cy="1997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BF2F37"/>
                  </a:solidFill>
                </a:rPr>
                <a:t>Exercise: Multiplying arrays together</a:t>
              </a:r>
            </a:p>
            <a:p>
              <a:endParaRPr lang="en-GB" sz="2000" dirty="0"/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000" dirty="0"/>
                <a:t>Use </a:t>
              </a:r>
              <a:r>
                <a:rPr lang="en-GB" sz="2000" i="1" dirty="0" err="1">
                  <a:solidFill>
                    <a:schemeClr val="accent1"/>
                  </a:solidFill>
                </a:rPr>
                <a:t>randi</a:t>
              </a:r>
              <a:r>
                <a:rPr lang="en-GB" sz="2000" dirty="0"/>
                <a:t> to create a pair of random integer 2D arrays with 4 rows and 3 columns.  Values should be in the range 0-10.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r>
                <a:rPr lang="en-GB" sz="2000" dirty="0"/>
                <a:t>Apply an element-wise multiplication and store the output as a new variable</a:t>
              </a:r>
            </a:p>
            <a:p>
              <a:pPr marL="457200" indent="-457200">
                <a:lnSpc>
                  <a:spcPct val="150000"/>
                </a:lnSpc>
                <a:buFont typeface="+mj-lt"/>
                <a:buAutoNum type="arabicPeriod" startAt="2"/>
              </a:pPr>
              <a:endParaRPr lang="en-GB" sz="800" dirty="0"/>
            </a:p>
            <a:p>
              <a:pPr algn="ctr">
                <a:lnSpc>
                  <a:spcPct val="150000"/>
                </a:lnSpc>
              </a:pPr>
              <a:r>
                <a:rPr lang="en-GB" sz="2000" dirty="0"/>
                <a:t>Does the output array have the correct values?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62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Image processing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32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MATLAB has built-in functions for image loading/saving</a:t>
            </a:r>
          </a:p>
          <a:p>
            <a:endParaRPr lang="en-GB" sz="1200" dirty="0"/>
          </a:p>
          <a:p>
            <a:r>
              <a:rPr lang="en-GB" dirty="0"/>
              <a:t>Load generic formats (TIFF, JPEG, BMP, PNG) using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endParaRPr lang="en-GB" i="1" dirty="0">
              <a:solidFill>
                <a:schemeClr val="accent1"/>
              </a:solidFill>
            </a:endParaRPr>
          </a:p>
          <a:p>
            <a:pPr marL="457200" lvl="1" indent="0" algn="ctr">
              <a:buNone/>
            </a:pP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 =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(‘Z:\Stephen\Courses\MATLAB\ExampleImage.png’);</a:t>
            </a:r>
          </a:p>
          <a:p>
            <a:pPr lvl="1"/>
            <a:endParaRPr lang="en-GB" sz="1200" dirty="0"/>
          </a:p>
          <a:p>
            <a:r>
              <a:rPr lang="en-GB" dirty="0"/>
              <a:t>Can also handle multipage TIFFs</a:t>
            </a:r>
          </a:p>
          <a:p>
            <a:pPr marL="457200" lvl="1" indent="0" algn="ctr">
              <a:buNone/>
            </a:pPr>
            <a:r>
              <a:rPr lang="en-GB" i="1" dirty="0">
                <a:solidFill>
                  <a:schemeClr val="accent1"/>
                </a:solidFill>
              </a:rPr>
              <a:t>slice_1 =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(‘Z:\Stephen\Courses\MATLAB\StackImage.tif’,1);</a:t>
            </a:r>
          </a:p>
          <a:p>
            <a:pPr marL="457200" lvl="1" indent="0" algn="ctr">
              <a:buNone/>
            </a:pPr>
            <a:r>
              <a:rPr lang="en-GB" i="1" dirty="0">
                <a:solidFill>
                  <a:schemeClr val="accent1"/>
                </a:solidFill>
              </a:rPr>
              <a:t>slice_2 = </a:t>
            </a:r>
            <a:r>
              <a:rPr lang="en-GB" i="1" dirty="0" err="1">
                <a:solidFill>
                  <a:schemeClr val="accent1"/>
                </a:solidFill>
              </a:rPr>
              <a:t>imread</a:t>
            </a:r>
            <a:r>
              <a:rPr lang="en-GB" i="1" dirty="0">
                <a:solidFill>
                  <a:schemeClr val="accent1"/>
                </a:solidFill>
              </a:rPr>
              <a:t>(‘Z:\Stephen\Courses\MATLAB\StackImage.tif’,2);</a:t>
            </a:r>
          </a:p>
          <a:p>
            <a:pPr marL="0" indent="0">
              <a:buNone/>
            </a:pPr>
            <a:endParaRPr lang="en-GB" sz="1200" dirty="0"/>
          </a:p>
          <a:p>
            <a:r>
              <a:rPr lang="en-GB" dirty="0"/>
              <a:t>For proprietary image formats we can use </a:t>
            </a:r>
            <a:r>
              <a:rPr lang="en-GB" dirty="0" err="1"/>
              <a:t>BioFormats</a:t>
            </a:r>
            <a:r>
              <a:rPr lang="en-GB" dirty="0"/>
              <a:t> Reader</a:t>
            </a:r>
          </a:p>
          <a:p>
            <a:pPr lvl="1"/>
            <a:r>
              <a:rPr lang="en-GB" dirty="0"/>
              <a:t>We will cover this in Session 3</a:t>
            </a:r>
          </a:p>
        </p:txBody>
      </p:sp>
    </p:spTree>
    <p:extLst>
      <p:ext uri="{BB962C8B-B14F-4D97-AF65-F5344CB8AC3E}">
        <p14:creationId xmlns:p14="http://schemas.microsoft.com/office/powerpoint/2010/main" val="294728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saving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48628"/>
            <a:ext cx="11521280" cy="4929411"/>
          </a:xfrm>
        </p:spPr>
        <p:txBody>
          <a:bodyPr/>
          <a:lstStyle/>
          <a:p>
            <a:r>
              <a:rPr lang="en-GB" dirty="0"/>
              <a:t>Similarly, we can save images using </a:t>
            </a:r>
            <a:r>
              <a:rPr lang="en-GB" i="1" dirty="0" err="1">
                <a:solidFill>
                  <a:schemeClr val="accent1"/>
                </a:solidFill>
              </a:rPr>
              <a:t>imwrite</a:t>
            </a:r>
            <a:endParaRPr lang="en-GB" sz="1200" i="1" dirty="0">
              <a:solidFill>
                <a:schemeClr val="accent1"/>
              </a:solidFill>
            </a:endParaRPr>
          </a:p>
          <a:p>
            <a:pPr lvl="1"/>
            <a:r>
              <a:rPr lang="en-GB" dirty="0"/>
              <a:t>MATLAB chooses the format based on the specified extension</a:t>
            </a:r>
          </a:p>
          <a:p>
            <a:pPr lvl="2"/>
            <a:r>
              <a:rPr lang="en-GB" dirty="0"/>
              <a:t>Saving TIFF:</a:t>
            </a:r>
            <a:r>
              <a:rPr lang="en-GB" i="1" dirty="0">
                <a:solidFill>
                  <a:schemeClr val="accent1"/>
                </a:solidFill>
              </a:rPr>
              <a:t> 	</a:t>
            </a:r>
            <a:r>
              <a:rPr lang="en-GB" i="1" dirty="0" err="1">
                <a:solidFill>
                  <a:schemeClr val="accent1"/>
                </a:solidFill>
              </a:rPr>
              <a:t>imwrite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, ‘Z:\Stephen\Courses\MATLAB\</a:t>
            </a:r>
            <a:r>
              <a:rPr lang="en-GB" i="1" dirty="0" err="1">
                <a:solidFill>
                  <a:schemeClr val="accent1"/>
                </a:solidFill>
              </a:rPr>
              <a:t>OutputImage.tif</a:t>
            </a:r>
            <a:r>
              <a:rPr lang="en-GB" i="1" dirty="0">
                <a:solidFill>
                  <a:schemeClr val="accent1"/>
                </a:solidFill>
              </a:rPr>
              <a:t>’);</a:t>
            </a:r>
          </a:p>
          <a:p>
            <a:pPr lvl="2"/>
            <a:r>
              <a:rPr lang="en-GB" i="1" dirty="0"/>
              <a:t>Saving PNG: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imwrite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, ‘Z:\Stephen\Courses\MATLAB\OutputImage.png’);</a:t>
            </a:r>
          </a:p>
          <a:p>
            <a:pPr lvl="2"/>
            <a:r>
              <a:rPr lang="en-GB" i="1" dirty="0"/>
              <a:t>Saving JPEG:</a:t>
            </a:r>
            <a:r>
              <a:rPr lang="en-GB" i="1" dirty="0">
                <a:solidFill>
                  <a:schemeClr val="accent1"/>
                </a:solidFill>
              </a:rPr>
              <a:t>	</a:t>
            </a:r>
            <a:r>
              <a:rPr lang="en-GB" i="1" dirty="0" err="1">
                <a:solidFill>
                  <a:schemeClr val="accent1"/>
                </a:solidFill>
              </a:rPr>
              <a:t>imwrite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, ‘Z:\Stephen\Courses\MATLAB\OutputImage.jpg’);</a:t>
            </a:r>
          </a:p>
          <a:p>
            <a:endParaRPr lang="en-GB" sz="1200" i="1" dirty="0">
              <a:solidFill>
                <a:schemeClr val="accent1"/>
              </a:solidFill>
            </a:endParaRPr>
          </a:p>
          <a:p>
            <a:r>
              <a:rPr lang="en-GB" dirty="0"/>
              <a:t>Possible to save multipage TIFFs, but only in 3D</a:t>
            </a:r>
          </a:p>
          <a:p>
            <a:pPr lvl="1"/>
            <a:r>
              <a:rPr lang="en-GB" dirty="0"/>
              <a:t>Use </a:t>
            </a:r>
            <a:r>
              <a:rPr lang="en-GB" i="1" dirty="0">
                <a:solidFill>
                  <a:schemeClr val="accent1"/>
                </a:solidFill>
              </a:rPr>
              <a:t>‘</a:t>
            </a:r>
            <a:r>
              <a:rPr lang="en-GB" i="1" dirty="0" err="1">
                <a:solidFill>
                  <a:schemeClr val="accent1"/>
                </a:solidFill>
              </a:rPr>
              <a:t>writemode</a:t>
            </a:r>
            <a:r>
              <a:rPr lang="en-GB" i="1" dirty="0">
                <a:solidFill>
                  <a:schemeClr val="accent1"/>
                </a:solidFill>
              </a:rPr>
              <a:t>’, ‘append’</a:t>
            </a:r>
            <a:r>
              <a:rPr lang="en-GB" dirty="0"/>
              <a:t> key-value pair</a:t>
            </a:r>
          </a:p>
          <a:p>
            <a:pPr lvl="2"/>
            <a:r>
              <a:rPr lang="en-GB" dirty="0"/>
              <a:t>Saving slice 1:</a:t>
            </a:r>
            <a:r>
              <a:rPr lang="en-GB" i="1" dirty="0">
                <a:solidFill>
                  <a:schemeClr val="accent1"/>
                </a:solidFill>
              </a:rPr>
              <a:t> 	</a:t>
            </a:r>
            <a:r>
              <a:rPr lang="en-GB" i="1" dirty="0" err="1">
                <a:solidFill>
                  <a:schemeClr val="accent1"/>
                </a:solidFill>
              </a:rPr>
              <a:t>imwrite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(:,:,1), ‘Z:\Stephen\</a:t>
            </a:r>
            <a:r>
              <a:rPr lang="en-GB" i="1" dirty="0" err="1">
                <a:solidFill>
                  <a:schemeClr val="accent1"/>
                </a:solidFill>
              </a:rPr>
              <a:t>OutputStack.tif</a:t>
            </a:r>
            <a:r>
              <a:rPr lang="en-GB" i="1" dirty="0">
                <a:solidFill>
                  <a:schemeClr val="accent1"/>
                </a:solidFill>
              </a:rPr>
              <a:t>’);</a:t>
            </a:r>
          </a:p>
          <a:p>
            <a:pPr lvl="2"/>
            <a:r>
              <a:rPr lang="en-GB" dirty="0"/>
              <a:t>Saving slice 2:</a:t>
            </a:r>
            <a:r>
              <a:rPr lang="en-GB" i="1" dirty="0">
                <a:solidFill>
                  <a:schemeClr val="accent1"/>
                </a:solidFill>
              </a:rPr>
              <a:t> 	</a:t>
            </a:r>
            <a:r>
              <a:rPr lang="en-GB" i="1" dirty="0" err="1">
                <a:solidFill>
                  <a:schemeClr val="accent1"/>
                </a:solidFill>
              </a:rPr>
              <a:t>imwrite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(:,:,2), ‘Z:\Stephen\</a:t>
            </a:r>
            <a:r>
              <a:rPr lang="en-GB" i="1" dirty="0" err="1">
                <a:solidFill>
                  <a:schemeClr val="accent1"/>
                </a:solidFill>
              </a:rPr>
              <a:t>OutputStack.tif</a:t>
            </a:r>
            <a:r>
              <a:rPr lang="en-GB" i="1" dirty="0">
                <a:solidFill>
                  <a:schemeClr val="accent1"/>
                </a:solidFill>
              </a:rPr>
              <a:t>’, ’</a:t>
            </a:r>
            <a:r>
              <a:rPr lang="en-GB" i="1" dirty="0" err="1">
                <a:solidFill>
                  <a:schemeClr val="accent1"/>
                </a:solidFill>
              </a:rPr>
              <a:t>writemode</a:t>
            </a:r>
            <a:r>
              <a:rPr lang="en-GB" i="1" dirty="0">
                <a:solidFill>
                  <a:schemeClr val="accent1"/>
                </a:solidFill>
              </a:rPr>
              <a:t>’, ’append’);</a:t>
            </a:r>
          </a:p>
          <a:p>
            <a:pPr lvl="2"/>
            <a:r>
              <a:rPr lang="en-GB" dirty="0"/>
              <a:t>Saving slice 3:</a:t>
            </a:r>
            <a:r>
              <a:rPr lang="en-GB" i="1" dirty="0">
                <a:solidFill>
                  <a:schemeClr val="accent1"/>
                </a:solidFill>
              </a:rPr>
              <a:t>  	</a:t>
            </a:r>
            <a:r>
              <a:rPr lang="en-GB" i="1" dirty="0" err="1">
                <a:solidFill>
                  <a:schemeClr val="accent1"/>
                </a:solidFill>
              </a:rPr>
              <a:t>imwrite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my_image</a:t>
            </a:r>
            <a:r>
              <a:rPr lang="en-GB" i="1" dirty="0">
                <a:solidFill>
                  <a:schemeClr val="accent1"/>
                </a:solidFill>
              </a:rPr>
              <a:t>(:,:,3), ‘Z:\Stephen\</a:t>
            </a:r>
            <a:r>
              <a:rPr lang="en-GB" i="1" dirty="0" err="1">
                <a:solidFill>
                  <a:schemeClr val="accent1"/>
                </a:solidFill>
              </a:rPr>
              <a:t>OutputStack.tif</a:t>
            </a:r>
            <a:r>
              <a:rPr lang="en-GB" i="1" dirty="0">
                <a:solidFill>
                  <a:schemeClr val="accent1"/>
                </a:solidFill>
              </a:rPr>
              <a:t>’, ’</a:t>
            </a:r>
            <a:r>
              <a:rPr lang="en-GB" i="1" dirty="0" err="1">
                <a:solidFill>
                  <a:schemeClr val="accent1"/>
                </a:solidFill>
              </a:rPr>
              <a:t>writemode</a:t>
            </a:r>
            <a:r>
              <a:rPr lang="en-GB" i="1" dirty="0">
                <a:solidFill>
                  <a:schemeClr val="accent1"/>
                </a:solidFill>
              </a:rPr>
              <a:t>’, ’append’);</a:t>
            </a:r>
          </a:p>
          <a:p>
            <a:pPr lvl="2"/>
            <a:r>
              <a:rPr lang="en-GB" dirty="0"/>
              <a:t>And so on…</a:t>
            </a:r>
          </a:p>
        </p:txBody>
      </p:sp>
    </p:spTree>
    <p:extLst>
      <p:ext uri="{BB962C8B-B14F-4D97-AF65-F5344CB8AC3E}">
        <p14:creationId xmlns:p14="http://schemas.microsoft.com/office/powerpoint/2010/main" val="422638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Visualising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48628"/>
            <a:ext cx="11521280" cy="4929411"/>
          </a:xfrm>
        </p:spPr>
        <p:txBody>
          <a:bodyPr/>
          <a:lstStyle/>
          <a:p>
            <a:r>
              <a:rPr lang="en-GB" dirty="0"/>
              <a:t>Display an image using </a:t>
            </a:r>
            <a:r>
              <a:rPr lang="en-GB" i="1" dirty="0" err="1">
                <a:solidFill>
                  <a:schemeClr val="accent1"/>
                </a:solidFill>
              </a:rPr>
              <a:t>imshow</a:t>
            </a:r>
            <a:endParaRPr lang="en-GB" i="1" dirty="0">
              <a:solidFill>
                <a:schemeClr val="accent1"/>
              </a:solidFill>
            </a:endParaRPr>
          </a:p>
          <a:p>
            <a:pPr lvl="1"/>
            <a:r>
              <a:rPr lang="en-GB" dirty="0"/>
              <a:t>Set intensity display range with optional second argument </a:t>
            </a:r>
            <a:r>
              <a:rPr lang="en-GB" i="1" dirty="0">
                <a:solidFill>
                  <a:schemeClr val="accent1"/>
                </a:solidFill>
              </a:rPr>
              <a:t>[min, max]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3269BA8-0146-4578-9DAA-8A40C3E7F275}"/>
              </a:ext>
            </a:extLst>
          </p:cNvPr>
          <p:cNvSpPr txBox="1">
            <a:spLocks/>
          </p:cNvSpPr>
          <p:nvPr/>
        </p:nvSpPr>
        <p:spPr>
          <a:xfrm>
            <a:off x="335360" y="2326385"/>
            <a:ext cx="3841200" cy="155224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No scaling</a:t>
            </a:r>
          </a:p>
          <a:p>
            <a:pPr marL="457200" lvl="1" indent="0">
              <a:buNone/>
            </a:pPr>
            <a:r>
              <a:rPr lang="en-GB" i="1" dirty="0" err="1">
                <a:solidFill>
                  <a:schemeClr val="accent1"/>
                </a:solidFill>
              </a:rPr>
              <a:t>imshow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</a:t>
            </a:r>
            <a:r>
              <a:rPr lang="en-GB" i="1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A39559D-1BD6-46E1-8F8D-330CD206EDAA}"/>
              </a:ext>
            </a:extLst>
          </p:cNvPr>
          <p:cNvSpPr txBox="1">
            <a:spLocks/>
          </p:cNvSpPr>
          <p:nvPr/>
        </p:nvSpPr>
        <p:spPr>
          <a:xfrm>
            <a:off x="4176560" y="2326384"/>
            <a:ext cx="3841200" cy="155224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Specified scaling</a:t>
            </a:r>
          </a:p>
          <a:p>
            <a:pPr marL="457200" lvl="1" indent="0">
              <a:buNone/>
            </a:pPr>
            <a:r>
              <a:rPr lang="en-GB" i="1" dirty="0" err="1">
                <a:solidFill>
                  <a:schemeClr val="accent1"/>
                </a:solidFill>
              </a:rPr>
              <a:t>imshow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my_im</a:t>
            </a:r>
            <a:r>
              <a:rPr lang="en-GB" i="1" dirty="0">
                <a:solidFill>
                  <a:schemeClr val="accent1"/>
                </a:solidFill>
              </a:rPr>
              <a:t>, [5, 80])</a:t>
            </a:r>
          </a:p>
          <a:p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BE760A-6CC2-4E15-812C-731F0B1CE0DE}"/>
              </a:ext>
            </a:extLst>
          </p:cNvPr>
          <p:cNvSpPr txBox="1">
            <a:spLocks/>
          </p:cNvSpPr>
          <p:nvPr/>
        </p:nvSpPr>
        <p:spPr>
          <a:xfrm>
            <a:off x="8015442" y="2326381"/>
            <a:ext cx="3841200" cy="155224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Auto-scaling</a:t>
            </a:r>
          </a:p>
          <a:p>
            <a:pPr marL="457200" lvl="1" indent="0">
              <a:buNone/>
            </a:pPr>
            <a:r>
              <a:rPr lang="en-GB" i="1" dirty="0" err="1">
                <a:solidFill>
                  <a:schemeClr val="accent1"/>
                </a:solidFill>
              </a:rPr>
              <a:t>imshow</a:t>
            </a:r>
            <a:r>
              <a:rPr lang="en-GB" i="1" dirty="0">
                <a:solidFill>
                  <a:schemeClr val="accent1"/>
                </a:solidFill>
              </a:rPr>
              <a:t>(</a:t>
            </a:r>
            <a:r>
              <a:rPr lang="en-GB" i="1" dirty="0" err="1">
                <a:solidFill>
                  <a:schemeClr val="accent1"/>
                </a:solidFill>
              </a:rPr>
              <a:t>im_im</a:t>
            </a:r>
            <a:r>
              <a:rPr lang="en-GB" i="1" dirty="0">
                <a:solidFill>
                  <a:schemeClr val="accent1"/>
                </a:solidFill>
              </a:rPr>
              <a:t>, [])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64AD64-6907-49B3-9A0D-6C5EA6075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478" y="3296739"/>
            <a:ext cx="2781300" cy="2781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02C276-888E-4F05-A3E3-8B67AB592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386" y="3296739"/>
            <a:ext cx="2781300" cy="2781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94AD95-5CAB-4163-8A0F-B85AB321A2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2268" y="3296739"/>
            <a:ext cx="27813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348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Visualising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48628"/>
            <a:ext cx="11521280" cy="4929411"/>
          </a:xfrm>
        </p:spPr>
        <p:txBody>
          <a:bodyPr/>
          <a:lstStyle/>
          <a:p>
            <a:r>
              <a:rPr lang="en-GB" dirty="0"/>
              <a:t>Changing the colourmap</a:t>
            </a:r>
          </a:p>
          <a:p>
            <a:pPr lvl="1"/>
            <a:r>
              <a:rPr lang="en-GB" dirty="0"/>
              <a:t>Equivalent to ImageJ’s “Lookup tables” (LUTs)</a:t>
            </a:r>
          </a:p>
          <a:p>
            <a:pPr lvl="1"/>
            <a:r>
              <a:rPr lang="en-GB" dirty="0"/>
              <a:t>Select a colourmap with </a:t>
            </a:r>
            <a:r>
              <a:rPr lang="en-GB" i="1" dirty="0">
                <a:solidFill>
                  <a:schemeClr val="accent1"/>
                </a:solidFill>
              </a:rPr>
              <a:t>colormap([name])</a:t>
            </a:r>
          </a:p>
          <a:p>
            <a:pPr lvl="1"/>
            <a:endParaRPr lang="en-GB" dirty="0">
              <a:solidFill>
                <a:schemeClr val="accent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  <a:p>
            <a:pPr lvl="1"/>
            <a:endParaRPr lang="en-GB" i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85F41DC-1414-43B2-86D7-A8556B8B0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73" y="3369372"/>
            <a:ext cx="2340000" cy="234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E0BDC7-4FA1-42B8-88D3-87F2C1F95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3444" y="3369372"/>
            <a:ext cx="2340000" cy="234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13761B6-EF46-4F1D-AF8B-364126351F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3315" y="3369372"/>
            <a:ext cx="2340000" cy="2340000"/>
          </a:xfrm>
          <a:prstGeom prst="rect">
            <a:avLst/>
          </a:prstGeom>
        </p:spPr>
      </p:pic>
      <p:pic>
        <p:nvPicPr>
          <p:cNvPr id="18" name="Picture 17" descr="A picture containing food&#10;&#10;Description automatically generated">
            <a:extLst>
              <a:ext uri="{FF2B5EF4-FFF2-40B4-BE49-F238E27FC236}">
                <a16:creationId xmlns:a16="http://schemas.microsoft.com/office/drawing/2014/main" id="{9662F75E-C585-4521-8341-D7966BED76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240" y="1482539"/>
            <a:ext cx="2770042" cy="432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2C8BAD1-2C83-42A4-91C2-0B9205751F48}"/>
              </a:ext>
            </a:extLst>
          </p:cNvPr>
          <p:cNvSpPr txBox="1"/>
          <p:nvPr/>
        </p:nvSpPr>
        <p:spPr>
          <a:xfrm>
            <a:off x="661397" y="2931646"/>
            <a:ext cx="2504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>
                <a:solidFill>
                  <a:schemeClr val="accent1"/>
                </a:solidFill>
              </a:rPr>
              <a:t>colormap(‘</a:t>
            </a:r>
            <a:r>
              <a:rPr lang="en-GB" sz="2000" i="1" dirty="0" err="1">
                <a:solidFill>
                  <a:schemeClr val="accent1"/>
                </a:solidFill>
              </a:rPr>
              <a:t>gray</a:t>
            </a:r>
            <a:r>
              <a:rPr lang="en-GB" sz="2000" i="1" dirty="0">
                <a:solidFill>
                  <a:schemeClr val="accent1"/>
                </a:solidFill>
              </a:rPr>
              <a:t>’)</a:t>
            </a:r>
            <a:endParaRPr lang="en-GB" sz="2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D5A379-B02B-4BC1-9325-B628BA398509}"/>
              </a:ext>
            </a:extLst>
          </p:cNvPr>
          <p:cNvSpPr txBox="1"/>
          <p:nvPr/>
        </p:nvSpPr>
        <p:spPr>
          <a:xfrm>
            <a:off x="3301268" y="2931646"/>
            <a:ext cx="2504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>
                <a:solidFill>
                  <a:schemeClr val="accent1"/>
                </a:solidFill>
              </a:rPr>
              <a:t>colormap(‘</a:t>
            </a:r>
            <a:r>
              <a:rPr lang="en-GB" sz="2000" i="1" dirty="0" err="1">
                <a:solidFill>
                  <a:schemeClr val="accent1"/>
                </a:solidFill>
              </a:rPr>
              <a:t>parula</a:t>
            </a:r>
            <a:r>
              <a:rPr lang="en-GB" sz="2000" i="1" dirty="0">
                <a:solidFill>
                  <a:schemeClr val="accent1"/>
                </a:solidFill>
              </a:rPr>
              <a:t>’)</a:t>
            </a:r>
            <a:endParaRPr lang="en-GB" sz="2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B5926EC-3F87-4DDF-8A29-290182894D41}"/>
              </a:ext>
            </a:extLst>
          </p:cNvPr>
          <p:cNvSpPr txBox="1"/>
          <p:nvPr/>
        </p:nvSpPr>
        <p:spPr>
          <a:xfrm>
            <a:off x="5941139" y="2931646"/>
            <a:ext cx="2504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>
                <a:solidFill>
                  <a:schemeClr val="accent1"/>
                </a:solidFill>
              </a:rPr>
              <a:t>colormap(‘hot’)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406744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white tiled wall&#10;&#10;Description automatically generated">
            <a:extLst>
              <a:ext uri="{FF2B5EF4-FFF2-40B4-BE49-F238E27FC236}">
                <a16:creationId xmlns:a16="http://schemas.microsoft.com/office/drawing/2014/main" id="{75225D9E-E9C4-442A-9613-DDAFB749A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45B8C290-CE27-486E-8A8C-8341662317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761832"/>
              </p:ext>
            </p:extLst>
          </p:nvPr>
        </p:nvGraphicFramePr>
        <p:xfrm>
          <a:off x="7215188" y="1918048"/>
          <a:ext cx="3443290" cy="3443290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381164732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57284434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4281260136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38374355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8369042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6825636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187150814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66153091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35579176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567341119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579172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577247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956791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6202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922373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50005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2112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2120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2225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35608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00509" cy="4929411"/>
          </a:xfrm>
        </p:spPr>
        <p:txBody>
          <a:bodyPr/>
          <a:lstStyle/>
          <a:p>
            <a:r>
              <a:rPr lang="en-GB" dirty="0"/>
              <a:t>Images are an example of a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7065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9218-B50A-424A-A99D-57BA08F4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26854-EE0B-4A5A-AC6D-2BF50C4B1D90}"/>
              </a:ext>
            </a:extLst>
          </p:cNvPr>
          <p:cNvSpPr txBox="1"/>
          <p:nvPr/>
        </p:nvSpPr>
        <p:spPr>
          <a:xfrm>
            <a:off x="2052408" y="3136612"/>
            <a:ext cx="8087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Questions?!</a:t>
            </a:r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50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C4F8-6083-4C32-A0D4-15ED3BB4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 construction!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45436AD-830D-4C1D-80FA-646A4CAA0142}"/>
              </a:ext>
            </a:extLst>
          </p:cNvPr>
          <p:cNvSpPr txBox="1">
            <a:spLocks/>
          </p:cNvSpPr>
          <p:nvPr/>
        </p:nvSpPr>
        <p:spPr>
          <a:xfrm>
            <a:off x="7341201" y="5060757"/>
            <a:ext cx="4431297" cy="53546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rgbClr val="BF2F3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0910C3-83C7-4BD7-B1E4-BE01563AEC61}"/>
              </a:ext>
            </a:extLst>
          </p:cNvPr>
          <p:cNvGrpSpPr/>
          <p:nvPr/>
        </p:nvGrpSpPr>
        <p:grpSpPr>
          <a:xfrm>
            <a:off x="2119250" y="2993993"/>
            <a:ext cx="7953499" cy="1422906"/>
            <a:chOff x="1619352" y="2877004"/>
            <a:chExt cx="7953499" cy="14229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75927A-B354-4981-8817-46E9FFCBE837}"/>
                </a:ext>
              </a:extLst>
            </p:cNvPr>
            <p:cNvSpPr txBox="1"/>
            <p:nvPr/>
          </p:nvSpPr>
          <p:spPr>
            <a:xfrm>
              <a:off x="3622917" y="2926738"/>
              <a:ext cx="394636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Comments/requests?  </a:t>
              </a:r>
            </a:p>
            <a:p>
              <a:pPr algn="ctr"/>
              <a:r>
                <a:rPr lang="en-GB" sz="2800" dirty="0">
                  <a:solidFill>
                    <a:schemeClr val="tx1"/>
                  </a:solidFill>
                </a:rPr>
                <a:t>Let me know!</a:t>
              </a:r>
            </a:p>
            <a:p>
              <a:pPr algn="ctr"/>
              <a:r>
                <a:rPr lang="en-GB" sz="2400" dirty="0">
                  <a:solidFill>
                    <a:srgbClr val="BF2F37"/>
                  </a:solidFill>
                </a:rPr>
                <a:t>stephen.cross@bristol.ac.uk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222D1C0-0D79-44F7-945A-8AD0E3855214}"/>
                </a:ext>
              </a:extLst>
            </p:cNvPr>
            <p:cNvGrpSpPr/>
            <p:nvPr/>
          </p:nvGrpSpPr>
          <p:grpSpPr>
            <a:xfrm>
              <a:off x="1619352" y="2877004"/>
              <a:ext cx="7953499" cy="1422906"/>
              <a:chOff x="1619352" y="2877004"/>
              <a:chExt cx="7953499" cy="1422906"/>
            </a:xfrm>
          </p:grpSpPr>
          <p:pic>
            <p:nvPicPr>
              <p:cNvPr id="1026" name="Picture 2" descr="See the source image">
                <a:extLst>
                  <a:ext uri="{FF2B5EF4-FFF2-40B4-BE49-F238E27FC236}">
                    <a16:creationId xmlns:a16="http://schemas.microsoft.com/office/drawing/2014/main" id="{7F7C875F-2006-4A90-BBA3-6BB63A58DC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77024" y="2877004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See the source image">
                <a:extLst>
                  <a:ext uri="{FF2B5EF4-FFF2-40B4-BE49-F238E27FC236}">
                    <a16:creationId xmlns:a16="http://schemas.microsoft.com/office/drawing/2014/main" id="{F34D1760-7935-47C7-B9F9-A129EE3F78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19352" y="2877005"/>
                <a:ext cx="1595827" cy="14229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299104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5865-E132-43F0-814F-C61B94E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5046-B5DF-4F1A-AFA6-4A5FA79C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186594"/>
            <a:ext cx="5300509" cy="4929411"/>
          </a:xfrm>
        </p:spPr>
        <p:txBody>
          <a:bodyPr/>
          <a:lstStyle/>
          <a:p>
            <a:r>
              <a:rPr lang="en-GB" dirty="0"/>
              <a:t>Images are an example of a  matrix</a:t>
            </a:r>
          </a:p>
          <a:p>
            <a:pPr lvl="1"/>
            <a:r>
              <a:rPr lang="en-GB" dirty="0"/>
              <a:t>Pixels stored on regular grid</a:t>
            </a:r>
          </a:p>
          <a:p>
            <a:pPr lvl="1"/>
            <a:endParaRPr lang="en-GB" sz="1200" dirty="0"/>
          </a:p>
          <a:p>
            <a:r>
              <a:rPr lang="en-GB" dirty="0"/>
              <a:t>Each element (pixel) accessed by its coordinates</a:t>
            </a:r>
          </a:p>
          <a:p>
            <a:pPr lvl="1"/>
            <a:r>
              <a:rPr lang="en-GB" dirty="0"/>
              <a:t>Often referred to as “indexing”</a:t>
            </a:r>
          </a:p>
          <a:p>
            <a:endParaRPr lang="en-GB" sz="1200" dirty="0"/>
          </a:p>
          <a:p>
            <a:r>
              <a:rPr lang="en-GB" dirty="0"/>
              <a:t>Moving beyond 2D</a:t>
            </a:r>
          </a:p>
          <a:p>
            <a:pPr lvl="1"/>
            <a:r>
              <a:rPr lang="en-GB" dirty="0"/>
              <a:t>Higher dimensionalities used for colour, depth and/or time</a:t>
            </a:r>
            <a:endParaRPr lang="en-GB" sz="1100" dirty="0"/>
          </a:p>
          <a:p>
            <a:endParaRPr lang="en-GB" dirty="0"/>
          </a:p>
          <a:p>
            <a:endParaRPr lang="en-GB" sz="11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319A214-EC23-4FD1-B845-B63E38B875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332594"/>
              </p:ext>
            </p:extLst>
          </p:nvPr>
        </p:nvGraphicFramePr>
        <p:xfrm>
          <a:off x="6802741" y="1918048"/>
          <a:ext cx="344329" cy="3443290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1166275078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152744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429954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705487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656000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3544784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61710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0715206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9764486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5138743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5175670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F0EE39EF-1547-4DFE-A9A5-B04687DEE8E1}"/>
              </a:ext>
            </a:extLst>
          </p:cNvPr>
          <p:cNvGrpSpPr/>
          <p:nvPr/>
        </p:nvGrpSpPr>
        <p:grpSpPr>
          <a:xfrm>
            <a:off x="6517489" y="1787795"/>
            <a:ext cx="369332" cy="1799190"/>
            <a:chOff x="6386496" y="1793415"/>
            <a:chExt cx="369332" cy="179919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6CD3826-2A74-461B-8F96-31F19E9A75DD}"/>
                </a:ext>
              </a:extLst>
            </p:cNvPr>
            <p:cNvSpPr/>
            <p:nvPr/>
          </p:nvSpPr>
          <p:spPr>
            <a:xfrm rot="5400000">
              <a:off x="5990714" y="2189197"/>
              <a:ext cx="11608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Row index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F8816D3-1FE3-472B-9009-C84DF45D6503}"/>
                </a:ext>
              </a:extLst>
            </p:cNvPr>
            <p:cNvCxnSpPr>
              <a:cxnSpLocks/>
            </p:cNvCxnSpPr>
            <p:nvPr/>
          </p:nvCxnSpPr>
          <p:spPr>
            <a:xfrm>
              <a:off x="6571161" y="3048000"/>
              <a:ext cx="0" cy="5446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D49C9A5-4A2A-420D-833C-85E13D1441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2963350"/>
              </p:ext>
            </p:extLst>
          </p:nvPr>
        </p:nvGraphicFramePr>
        <p:xfrm>
          <a:off x="7215188" y="1496016"/>
          <a:ext cx="3443290" cy="344329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95192738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236241610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383532640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1307188325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86756952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783029090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054449983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262800033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267863097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743850951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711696"/>
                  </a:ext>
                </a:extLst>
              </a:tr>
            </a:tbl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B97879C0-D9C0-41E1-B30A-F614664C78D6}"/>
              </a:ext>
            </a:extLst>
          </p:cNvPr>
          <p:cNvGrpSpPr/>
          <p:nvPr/>
        </p:nvGrpSpPr>
        <p:grpSpPr>
          <a:xfrm rot="16200000">
            <a:off x="7940546" y="407154"/>
            <a:ext cx="369332" cy="1956283"/>
            <a:chOff x="6538889" y="1788722"/>
            <a:chExt cx="369332" cy="195628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B9D51B-B580-4CEB-925B-D90C2E5B655A}"/>
                </a:ext>
              </a:extLst>
            </p:cNvPr>
            <p:cNvSpPr/>
            <p:nvPr/>
          </p:nvSpPr>
          <p:spPr>
            <a:xfrm rot="5400000">
              <a:off x="5986013" y="2341598"/>
              <a:ext cx="147508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Column index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8302BFE-2200-4712-8EF6-51FAE847B0F7}"/>
                </a:ext>
              </a:extLst>
            </p:cNvPr>
            <p:cNvCxnSpPr>
              <a:cxnSpLocks/>
            </p:cNvCxnSpPr>
            <p:nvPr/>
          </p:nvCxnSpPr>
          <p:spPr>
            <a:xfrm>
              <a:off x="6723561" y="3200400"/>
              <a:ext cx="0" cy="5446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 descr="A close up of a white tiled wall&#10;&#10;Description automatically generated">
            <a:extLst>
              <a:ext uri="{FF2B5EF4-FFF2-40B4-BE49-F238E27FC236}">
                <a16:creationId xmlns:a16="http://schemas.microsoft.com/office/drawing/2014/main" id="{799E5485-4825-44D7-B641-B79D7AB22A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070" y="1849324"/>
            <a:ext cx="3564000" cy="3564000"/>
          </a:xfrm>
          <a:prstGeom prst="rect">
            <a:avLst/>
          </a:prstGeom>
        </p:spPr>
      </p:pic>
      <p:graphicFrame>
        <p:nvGraphicFramePr>
          <p:cNvPr id="18" name="Table 7">
            <a:extLst>
              <a:ext uri="{FF2B5EF4-FFF2-40B4-BE49-F238E27FC236}">
                <a16:creationId xmlns:a16="http://schemas.microsoft.com/office/drawing/2014/main" id="{7C643186-922F-49DF-8F0C-B812DD8F59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705476"/>
              </p:ext>
            </p:extLst>
          </p:nvPr>
        </p:nvGraphicFramePr>
        <p:xfrm>
          <a:off x="7215188" y="1918048"/>
          <a:ext cx="3443290" cy="3443290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344329">
                  <a:extLst>
                    <a:ext uri="{9D8B030D-6E8A-4147-A177-3AD203B41FA5}">
                      <a16:colId xmlns:a16="http://schemas.microsoft.com/office/drawing/2014/main" val="381164732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572844348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4281260136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38374355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8369042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66825636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1871508144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2661530919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3355791761"/>
                    </a:ext>
                  </a:extLst>
                </a:gridCol>
                <a:gridCol w="344329">
                  <a:extLst>
                    <a:ext uri="{9D8B030D-6E8A-4147-A177-3AD203B41FA5}">
                      <a16:colId xmlns:a16="http://schemas.microsoft.com/office/drawing/2014/main" val="567341119"/>
                    </a:ext>
                  </a:extLst>
                </a:gridCol>
              </a:tblGrid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233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579172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577247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36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956791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6202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922373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52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50005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234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194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96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47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65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2112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240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188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124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212029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167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151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145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101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2225868"/>
                  </a:ext>
                </a:extLst>
              </a:tr>
              <a:tr h="344329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120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108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89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112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136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123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79</a:t>
                      </a:r>
                    </a:p>
                  </a:txBody>
                  <a:tcPr marL="0" marR="0" marT="0" marB="0" anchor="ctr"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35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904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University of Bristol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descreen-presentation-template.ppt [Compatibility Mode]" id="{015D3FAC-8A05-4D96-B86A-FAF1F2B83C04}" vid="{E95CFD32-1F5A-4942-BB4C-571E14057853}"/>
    </a:ext>
  </a:extLst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Bristol template</Template>
  <TotalTime>28557</TotalTime>
  <Words>6444</Words>
  <Application>Microsoft Office PowerPoint</Application>
  <PresentationFormat>Widescreen</PresentationFormat>
  <Paragraphs>1290</Paragraphs>
  <Slides>81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5" baseType="lpstr">
      <vt:lpstr>Arial</vt:lpstr>
      <vt:lpstr>Avenir Roman</vt:lpstr>
      <vt:lpstr>Calibri</vt:lpstr>
      <vt:lpstr>1_University of Bristol template</vt:lpstr>
      <vt:lpstr>MATLAB for image processing Session 2: Matrices and image processing</vt:lpstr>
      <vt:lpstr>Course structure</vt:lpstr>
      <vt:lpstr>Under construction!</vt:lpstr>
      <vt:lpstr>PowerPoint Presentation</vt:lpstr>
      <vt:lpstr>Introduction to arrays</vt:lpstr>
      <vt:lpstr>Introduction to arrays</vt:lpstr>
      <vt:lpstr>Introduction to matrices</vt:lpstr>
      <vt:lpstr>Introduction to matrices</vt:lpstr>
      <vt:lpstr>Introduction to matrices</vt:lpstr>
      <vt:lpstr>Introduction to matrices</vt:lpstr>
      <vt:lpstr>Introduction to matrices</vt:lpstr>
      <vt:lpstr>Introduction to matrices</vt:lpstr>
      <vt:lpstr>Introduction to matrices</vt:lpstr>
      <vt:lpstr>PowerPoint Presentation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matrices</vt:lpstr>
      <vt:lpstr>Indexing recap</vt:lpstr>
      <vt:lpstr>Indexing recap</vt:lpstr>
      <vt:lpstr>Indexing recap</vt:lpstr>
      <vt:lpstr>Indexing recap</vt:lpstr>
      <vt:lpstr>Indexing recap</vt:lpstr>
      <vt:lpstr>Indexing recap</vt:lpstr>
      <vt:lpstr>PowerPoint Presentation</vt:lpstr>
      <vt:lpstr>Creating 2D matrix from known values</vt:lpstr>
      <vt:lpstr>Combining matrices</vt:lpstr>
      <vt:lpstr>Combining matrices</vt:lpstr>
      <vt:lpstr>Combining matrices</vt:lpstr>
      <vt:lpstr>Combining matrices</vt:lpstr>
      <vt:lpstr>Creating an empty matrix</vt:lpstr>
      <vt:lpstr>The need for initialisation</vt:lpstr>
      <vt:lpstr>Tic Toc</vt:lpstr>
      <vt:lpstr>Tic Toc</vt:lpstr>
      <vt:lpstr>Profiler</vt:lpstr>
      <vt:lpstr>Profiler</vt:lpstr>
      <vt:lpstr>PowerPoint Presentation</vt:lpstr>
      <vt:lpstr>Array and matrix operations</vt:lpstr>
      <vt:lpstr>Array and matrix operations</vt:lpstr>
      <vt:lpstr>Array and matrix operations</vt:lpstr>
      <vt:lpstr>Array and matrix operations</vt:lpstr>
      <vt:lpstr>PowerPoint Presentation</vt:lpstr>
      <vt:lpstr>Image loading</vt:lpstr>
      <vt:lpstr>Image saving</vt:lpstr>
      <vt:lpstr>Visualising images</vt:lpstr>
      <vt:lpstr>Visualising images</vt:lpstr>
      <vt:lpstr>PowerPoint Presentation</vt:lpstr>
      <vt:lpstr>Under construction!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ImageJ/FIJI image processing basics</dc:title>
  <dc:creator>SJ Cross</dc:creator>
  <cp:lastModifiedBy>Stephen Cross</cp:lastModifiedBy>
  <cp:revision>638</cp:revision>
  <cp:lastPrinted>2019-11-26T12:49:37Z</cp:lastPrinted>
  <dcterms:modified xsi:type="dcterms:W3CDTF">2020-01-30T16:00:56Z</dcterms:modified>
</cp:coreProperties>
</file>